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8E20-506C-4985-B7CF-D70FF2033297}" type="datetimeFigureOut">
              <a:rPr lang="da-DK" smtClean="0"/>
              <a:t>29-05-2017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63A8-6926-49D1-85A5-1BA4765629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1523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8E20-506C-4985-B7CF-D70FF2033297}" type="datetimeFigureOut">
              <a:rPr lang="da-DK" smtClean="0"/>
              <a:t>29-05-2017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63A8-6926-49D1-85A5-1BA4765629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6181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8E20-506C-4985-B7CF-D70FF2033297}" type="datetimeFigureOut">
              <a:rPr lang="da-DK" smtClean="0"/>
              <a:t>29-05-2017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63A8-6926-49D1-85A5-1BA4765629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5790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8E20-506C-4985-B7CF-D70FF2033297}" type="datetimeFigureOut">
              <a:rPr lang="da-DK" smtClean="0"/>
              <a:t>29-05-2017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63A8-6926-49D1-85A5-1BA4765629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0916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8E20-506C-4985-B7CF-D70FF2033297}" type="datetimeFigureOut">
              <a:rPr lang="da-DK" smtClean="0"/>
              <a:t>29-05-2017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63A8-6926-49D1-85A5-1BA4765629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1322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8E20-506C-4985-B7CF-D70FF2033297}" type="datetimeFigureOut">
              <a:rPr lang="da-DK" smtClean="0"/>
              <a:t>29-05-2017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63A8-6926-49D1-85A5-1BA4765629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7034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8E20-506C-4985-B7CF-D70FF2033297}" type="datetimeFigureOut">
              <a:rPr lang="da-DK" smtClean="0"/>
              <a:t>29-05-2017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63A8-6926-49D1-85A5-1BA4765629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605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8E20-506C-4985-B7CF-D70FF2033297}" type="datetimeFigureOut">
              <a:rPr lang="da-DK" smtClean="0"/>
              <a:t>29-05-2017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63A8-6926-49D1-85A5-1BA4765629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8505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8E20-506C-4985-B7CF-D70FF2033297}" type="datetimeFigureOut">
              <a:rPr lang="da-DK" smtClean="0"/>
              <a:t>29-05-2017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63A8-6926-49D1-85A5-1BA4765629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2658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8E20-506C-4985-B7CF-D70FF2033297}" type="datetimeFigureOut">
              <a:rPr lang="da-DK" smtClean="0"/>
              <a:t>29-05-2017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63A8-6926-49D1-85A5-1BA4765629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0776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8E20-506C-4985-B7CF-D70FF2033297}" type="datetimeFigureOut">
              <a:rPr lang="da-DK" smtClean="0"/>
              <a:t>29-05-2017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63A8-6926-49D1-85A5-1BA4765629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1399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F8E20-506C-4985-B7CF-D70FF2033297}" type="datetimeFigureOut">
              <a:rPr lang="da-DK" smtClean="0"/>
              <a:t>29-05-2017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B63A8-6926-49D1-85A5-1BA4765629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9674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661748"/>
              </p:ext>
            </p:extLst>
          </p:nvPr>
        </p:nvGraphicFramePr>
        <p:xfrm>
          <a:off x="975946" y="501153"/>
          <a:ext cx="9196753" cy="5952400"/>
        </p:xfrm>
        <a:graphic>
          <a:graphicData uri="http://schemas.openxmlformats.org/drawingml/2006/table">
            <a:tbl>
              <a:tblPr/>
              <a:tblGrid>
                <a:gridCol w="2680668">
                  <a:extLst>
                    <a:ext uri="{9D8B030D-6E8A-4147-A177-3AD203B41FA5}">
                      <a16:colId xmlns:a16="http://schemas.microsoft.com/office/drawing/2014/main" val="685058878"/>
                    </a:ext>
                  </a:extLst>
                </a:gridCol>
                <a:gridCol w="2309499">
                  <a:extLst>
                    <a:ext uri="{9D8B030D-6E8A-4147-A177-3AD203B41FA5}">
                      <a16:colId xmlns:a16="http://schemas.microsoft.com/office/drawing/2014/main" val="3820911326"/>
                    </a:ext>
                  </a:extLst>
                </a:gridCol>
                <a:gridCol w="1965823">
                  <a:extLst>
                    <a:ext uri="{9D8B030D-6E8A-4147-A177-3AD203B41FA5}">
                      <a16:colId xmlns:a16="http://schemas.microsoft.com/office/drawing/2014/main" val="2029035086"/>
                    </a:ext>
                  </a:extLst>
                </a:gridCol>
                <a:gridCol w="1250978">
                  <a:extLst>
                    <a:ext uri="{9D8B030D-6E8A-4147-A177-3AD203B41FA5}">
                      <a16:colId xmlns:a16="http://schemas.microsoft.com/office/drawing/2014/main" val="1241990369"/>
                    </a:ext>
                  </a:extLst>
                </a:gridCol>
                <a:gridCol w="989785">
                  <a:extLst>
                    <a:ext uri="{9D8B030D-6E8A-4147-A177-3AD203B41FA5}">
                      <a16:colId xmlns:a16="http://schemas.microsoft.com/office/drawing/2014/main" val="4288544129"/>
                    </a:ext>
                  </a:extLst>
                </a:gridCol>
              </a:tblGrid>
              <a:tr h="238096">
                <a:tc gridSpan="3">
                  <a:txBody>
                    <a:bodyPr/>
                    <a:lstStyle/>
                    <a:p>
                      <a:pPr algn="l" fontAlgn="b"/>
                      <a:r>
                        <a:rPr lang="da-D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Uddannelsesparathedsvurdering april 2017 Guldborgsund</a:t>
                      </a:r>
                    </a:p>
                  </a:txBody>
                  <a:tcPr marL="8703" marR="8703" marT="87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683380"/>
                  </a:ext>
                </a:extLst>
              </a:tr>
              <a:tr h="238096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Skole, klassetrin og klasse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Ikke uddannelsesparat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Uddannelsesparat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Hovedtotal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IUP i 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381285"/>
                  </a:ext>
                </a:extLst>
              </a:tr>
              <a:tr h="238096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Eskilstrup Skole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8614485"/>
                  </a:ext>
                </a:extLst>
              </a:tr>
              <a:tr h="238096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3094204"/>
                  </a:ext>
                </a:extLst>
              </a:tr>
              <a:tr h="238096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8A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0618202"/>
                  </a:ext>
                </a:extLst>
              </a:tr>
              <a:tr h="238096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8B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2970283"/>
                  </a:ext>
                </a:extLst>
              </a:tr>
              <a:tr h="238096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UC2B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8748013"/>
                  </a:ext>
                </a:extLst>
              </a:tr>
              <a:tr h="238096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UC2C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250%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9545723"/>
                  </a:ext>
                </a:extLst>
              </a:tr>
              <a:tr h="238096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651262"/>
                  </a:ext>
                </a:extLst>
              </a:tr>
              <a:tr h="238096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9A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1263716"/>
                  </a:ext>
                </a:extLst>
              </a:tr>
              <a:tr h="238096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UC9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400012"/>
                  </a:ext>
                </a:extLst>
              </a:tr>
              <a:tr h="238096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Lindeskovskolen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3196615"/>
                  </a:ext>
                </a:extLst>
              </a:tr>
              <a:tr h="238096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4652633"/>
                  </a:ext>
                </a:extLst>
              </a:tr>
              <a:tr h="238096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8A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0122853"/>
                  </a:ext>
                </a:extLst>
              </a:tr>
              <a:tr h="238096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BAS3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3382451"/>
                  </a:ext>
                </a:extLst>
              </a:tr>
              <a:tr h="238096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1264820"/>
                  </a:ext>
                </a:extLst>
              </a:tr>
              <a:tr h="238096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9A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827255"/>
                  </a:ext>
                </a:extLst>
              </a:tr>
              <a:tr h="238096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Møllebakkeskolen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637121"/>
                  </a:ext>
                </a:extLst>
              </a:tr>
              <a:tr h="238096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9933728"/>
                  </a:ext>
                </a:extLst>
              </a:tr>
              <a:tr h="238096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3280767"/>
                  </a:ext>
                </a:extLst>
              </a:tr>
              <a:tr h="238096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8A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5666452"/>
                  </a:ext>
                </a:extLst>
              </a:tr>
              <a:tr h="238096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8B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4311455"/>
                  </a:ext>
                </a:extLst>
              </a:tr>
              <a:tr h="238096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8178835"/>
                  </a:ext>
                </a:extLst>
              </a:tr>
              <a:tr h="238096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9A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035828"/>
                  </a:ext>
                </a:extLst>
              </a:tr>
              <a:tr h="238096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REST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997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8377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83088"/>
              </p:ext>
            </p:extLst>
          </p:nvPr>
        </p:nvGraphicFramePr>
        <p:xfrm>
          <a:off x="1116625" y="589082"/>
          <a:ext cx="9882552" cy="6202072"/>
        </p:xfrm>
        <a:graphic>
          <a:graphicData uri="http://schemas.openxmlformats.org/drawingml/2006/table">
            <a:tbl>
              <a:tblPr/>
              <a:tblGrid>
                <a:gridCol w="2880564">
                  <a:extLst>
                    <a:ext uri="{9D8B030D-6E8A-4147-A177-3AD203B41FA5}">
                      <a16:colId xmlns:a16="http://schemas.microsoft.com/office/drawing/2014/main" val="2578973249"/>
                    </a:ext>
                  </a:extLst>
                </a:gridCol>
                <a:gridCol w="2481716">
                  <a:extLst>
                    <a:ext uri="{9D8B030D-6E8A-4147-A177-3AD203B41FA5}">
                      <a16:colId xmlns:a16="http://schemas.microsoft.com/office/drawing/2014/main" val="1519628542"/>
                    </a:ext>
                  </a:extLst>
                </a:gridCol>
                <a:gridCol w="2112415">
                  <a:extLst>
                    <a:ext uri="{9D8B030D-6E8A-4147-A177-3AD203B41FA5}">
                      <a16:colId xmlns:a16="http://schemas.microsoft.com/office/drawing/2014/main" val="3723351940"/>
                    </a:ext>
                  </a:extLst>
                </a:gridCol>
                <a:gridCol w="1344262">
                  <a:extLst>
                    <a:ext uri="{9D8B030D-6E8A-4147-A177-3AD203B41FA5}">
                      <a16:colId xmlns:a16="http://schemas.microsoft.com/office/drawing/2014/main" val="2995974148"/>
                    </a:ext>
                  </a:extLst>
                </a:gridCol>
                <a:gridCol w="1063595">
                  <a:extLst>
                    <a:ext uri="{9D8B030D-6E8A-4147-A177-3AD203B41FA5}">
                      <a16:colId xmlns:a16="http://schemas.microsoft.com/office/drawing/2014/main" val="488564704"/>
                    </a:ext>
                  </a:extLst>
                </a:gridCol>
              </a:tblGrid>
              <a:tr h="20352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Skole, klassetrin og klasse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Ikke uddannelsesparat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Uddannelsesparat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Hovedtotal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IUP i %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65958"/>
                  </a:ext>
                </a:extLst>
              </a:tr>
              <a:tr h="20352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Nordbyskolen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1776637"/>
                  </a:ext>
                </a:extLst>
              </a:tr>
              <a:tr h="20352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1639241"/>
                  </a:ext>
                </a:extLst>
              </a:tr>
              <a:tr h="203524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8A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7458341"/>
                  </a:ext>
                </a:extLst>
              </a:tr>
              <a:tr h="203524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8B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712355"/>
                  </a:ext>
                </a:extLst>
              </a:tr>
              <a:tr h="20352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238173"/>
                  </a:ext>
                </a:extLst>
              </a:tr>
              <a:tr h="203524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9A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7278499"/>
                  </a:ext>
                </a:extLst>
              </a:tr>
              <a:tr h="203524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9B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725055"/>
                  </a:ext>
                </a:extLst>
              </a:tr>
              <a:tr h="203524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9C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7273125"/>
                  </a:ext>
                </a:extLst>
              </a:tr>
              <a:tr h="203524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REST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6469017"/>
                  </a:ext>
                </a:extLst>
              </a:tr>
              <a:tr h="20352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Nr Alslev Skole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5606766"/>
                  </a:ext>
                </a:extLst>
              </a:tr>
              <a:tr h="20352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4425494"/>
                  </a:ext>
                </a:extLst>
              </a:tr>
              <a:tr h="203524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8A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3773926"/>
                  </a:ext>
                </a:extLst>
              </a:tr>
              <a:tr h="203524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8B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328691"/>
                  </a:ext>
                </a:extLst>
              </a:tr>
              <a:tr h="20352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3083357"/>
                  </a:ext>
                </a:extLst>
              </a:tr>
              <a:tr h="203524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9A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3996686"/>
                  </a:ext>
                </a:extLst>
              </a:tr>
              <a:tr h="203524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9B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5913167"/>
                  </a:ext>
                </a:extLst>
              </a:tr>
              <a:tr h="203524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FLE3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5608129"/>
                  </a:ext>
                </a:extLst>
              </a:tr>
              <a:tr h="237448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Nr. Vedby skole &amp; Børnehus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4489539"/>
                  </a:ext>
                </a:extLst>
              </a:tr>
              <a:tr h="20352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666206"/>
                  </a:ext>
                </a:extLst>
              </a:tr>
              <a:tr h="203524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8A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6473354"/>
                  </a:ext>
                </a:extLst>
              </a:tr>
              <a:tr h="203524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UKL1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8143549"/>
                  </a:ext>
                </a:extLst>
              </a:tr>
              <a:tr h="203524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UKL2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2436892"/>
                  </a:ext>
                </a:extLst>
              </a:tr>
              <a:tr h="20352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4883947"/>
                  </a:ext>
                </a:extLst>
              </a:tr>
              <a:tr h="203524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9A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7099868"/>
                  </a:ext>
                </a:extLst>
              </a:tr>
              <a:tr h="203524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UKL2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849744"/>
                  </a:ext>
                </a:extLst>
              </a:tr>
              <a:tr h="20352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350731"/>
                  </a:ext>
                </a:extLst>
              </a:tr>
              <a:tr h="203524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UKL2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1660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9985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588069"/>
              </p:ext>
            </p:extLst>
          </p:nvPr>
        </p:nvGraphicFramePr>
        <p:xfrm>
          <a:off x="1116623" y="624257"/>
          <a:ext cx="9724292" cy="5978772"/>
        </p:xfrm>
        <a:graphic>
          <a:graphicData uri="http://schemas.openxmlformats.org/drawingml/2006/table">
            <a:tbl>
              <a:tblPr/>
              <a:tblGrid>
                <a:gridCol w="2834435">
                  <a:extLst>
                    <a:ext uri="{9D8B030D-6E8A-4147-A177-3AD203B41FA5}">
                      <a16:colId xmlns:a16="http://schemas.microsoft.com/office/drawing/2014/main" val="3494836178"/>
                    </a:ext>
                  </a:extLst>
                </a:gridCol>
                <a:gridCol w="2441975">
                  <a:extLst>
                    <a:ext uri="{9D8B030D-6E8A-4147-A177-3AD203B41FA5}">
                      <a16:colId xmlns:a16="http://schemas.microsoft.com/office/drawing/2014/main" val="707849768"/>
                    </a:ext>
                  </a:extLst>
                </a:gridCol>
                <a:gridCol w="2078585">
                  <a:extLst>
                    <a:ext uri="{9D8B030D-6E8A-4147-A177-3AD203B41FA5}">
                      <a16:colId xmlns:a16="http://schemas.microsoft.com/office/drawing/2014/main" val="3824290821"/>
                    </a:ext>
                  </a:extLst>
                </a:gridCol>
                <a:gridCol w="1322737">
                  <a:extLst>
                    <a:ext uri="{9D8B030D-6E8A-4147-A177-3AD203B41FA5}">
                      <a16:colId xmlns:a16="http://schemas.microsoft.com/office/drawing/2014/main" val="828829377"/>
                    </a:ext>
                  </a:extLst>
                </a:gridCol>
                <a:gridCol w="1046560">
                  <a:extLst>
                    <a:ext uri="{9D8B030D-6E8A-4147-A177-3AD203B41FA5}">
                      <a16:colId xmlns:a16="http://schemas.microsoft.com/office/drawing/2014/main" val="1992321558"/>
                    </a:ext>
                  </a:extLst>
                </a:gridCol>
              </a:tblGrid>
              <a:tr h="221436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Skole, klassetrin og klasse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Ikke uddannelsesparat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Uddannelsesparat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Hovedtotal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IUP i %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582775"/>
                  </a:ext>
                </a:extLst>
              </a:tr>
              <a:tr h="221436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Nykøbing F Realskole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4588179"/>
                  </a:ext>
                </a:extLst>
              </a:tr>
              <a:tr h="221436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417852"/>
                  </a:ext>
                </a:extLst>
              </a:tr>
              <a:tr h="221436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8A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1166474"/>
                  </a:ext>
                </a:extLst>
              </a:tr>
              <a:tr h="221436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8B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8263290"/>
                  </a:ext>
                </a:extLst>
              </a:tr>
              <a:tr h="221436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8680621"/>
                  </a:ext>
                </a:extLst>
              </a:tr>
              <a:tr h="221436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9A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7064240"/>
                  </a:ext>
                </a:extLst>
              </a:tr>
              <a:tr h="221436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1312273"/>
                  </a:ext>
                </a:extLst>
              </a:tr>
              <a:tr h="221436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10A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5411"/>
                  </a:ext>
                </a:extLst>
              </a:tr>
              <a:tr h="221436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Nysted Skole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9893557"/>
                  </a:ext>
                </a:extLst>
              </a:tr>
              <a:tr h="221436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66%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7504929"/>
                  </a:ext>
                </a:extLst>
              </a:tr>
              <a:tr h="221436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8A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6966178"/>
                  </a:ext>
                </a:extLst>
              </a:tr>
              <a:tr h="221436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8B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79%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9829961"/>
                  </a:ext>
                </a:extLst>
              </a:tr>
              <a:tr h="221436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7471101"/>
                  </a:ext>
                </a:extLst>
              </a:tr>
              <a:tr h="221436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9A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8381059"/>
                  </a:ext>
                </a:extLst>
              </a:tr>
              <a:tr h="221436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9B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9176379"/>
                  </a:ext>
                </a:extLst>
              </a:tr>
              <a:tr h="221436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Sakskøbing Skole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126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502406"/>
                  </a:ext>
                </a:extLst>
              </a:tr>
              <a:tr h="221436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3865068"/>
                  </a:ext>
                </a:extLst>
              </a:tr>
              <a:tr h="221436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8A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8298890"/>
                  </a:ext>
                </a:extLst>
              </a:tr>
              <a:tr h="221436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8B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4884626"/>
                  </a:ext>
                </a:extLst>
              </a:tr>
              <a:tr h="221436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8C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765043"/>
                  </a:ext>
                </a:extLst>
              </a:tr>
              <a:tr h="221436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S-KL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3012133"/>
                  </a:ext>
                </a:extLst>
              </a:tr>
              <a:tr h="221436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0741501"/>
                  </a:ext>
                </a:extLst>
              </a:tr>
              <a:tr h="221436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9A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5319181"/>
                  </a:ext>
                </a:extLst>
              </a:tr>
              <a:tr h="221436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9B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5732150"/>
                  </a:ext>
                </a:extLst>
              </a:tr>
              <a:tr h="221436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9C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6849863"/>
                  </a:ext>
                </a:extLst>
              </a:tr>
              <a:tr h="221436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S-KL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5018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3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489188"/>
              </p:ext>
            </p:extLst>
          </p:nvPr>
        </p:nvGraphicFramePr>
        <p:xfrm>
          <a:off x="861647" y="228615"/>
          <a:ext cx="10304584" cy="6458361"/>
        </p:xfrm>
        <a:graphic>
          <a:graphicData uri="http://schemas.openxmlformats.org/drawingml/2006/table">
            <a:tbl>
              <a:tblPr/>
              <a:tblGrid>
                <a:gridCol w="3003579">
                  <a:extLst>
                    <a:ext uri="{9D8B030D-6E8A-4147-A177-3AD203B41FA5}">
                      <a16:colId xmlns:a16="http://schemas.microsoft.com/office/drawing/2014/main" val="4121512688"/>
                    </a:ext>
                  </a:extLst>
                </a:gridCol>
                <a:gridCol w="2587696">
                  <a:extLst>
                    <a:ext uri="{9D8B030D-6E8A-4147-A177-3AD203B41FA5}">
                      <a16:colId xmlns:a16="http://schemas.microsoft.com/office/drawing/2014/main" val="3984506042"/>
                    </a:ext>
                  </a:extLst>
                </a:gridCol>
                <a:gridCol w="2202624">
                  <a:extLst>
                    <a:ext uri="{9D8B030D-6E8A-4147-A177-3AD203B41FA5}">
                      <a16:colId xmlns:a16="http://schemas.microsoft.com/office/drawing/2014/main" val="3786855815"/>
                    </a:ext>
                  </a:extLst>
                </a:gridCol>
                <a:gridCol w="1401670">
                  <a:extLst>
                    <a:ext uri="{9D8B030D-6E8A-4147-A177-3AD203B41FA5}">
                      <a16:colId xmlns:a16="http://schemas.microsoft.com/office/drawing/2014/main" val="3446531887"/>
                    </a:ext>
                  </a:extLst>
                </a:gridCol>
                <a:gridCol w="1109015">
                  <a:extLst>
                    <a:ext uri="{9D8B030D-6E8A-4147-A177-3AD203B41FA5}">
                      <a16:colId xmlns:a16="http://schemas.microsoft.com/office/drawing/2014/main" val="3520154923"/>
                    </a:ext>
                  </a:extLst>
                </a:gridCol>
              </a:tblGrid>
              <a:tr h="158712"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Skole, klassetrin og klasse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Ikke uddannelsesparat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Uddannelsesparat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Hovedtotal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IUP i %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338252"/>
                  </a:ext>
                </a:extLst>
              </a:tr>
              <a:tr h="158712"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Sophieskolen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7874137"/>
                  </a:ext>
                </a:extLst>
              </a:tr>
              <a:tr h="158712"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774181"/>
                  </a:ext>
                </a:extLst>
              </a:tr>
              <a:tr h="158712"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8A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4049363"/>
                  </a:ext>
                </a:extLst>
              </a:tr>
              <a:tr h="158712"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8B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911561"/>
                  </a:ext>
                </a:extLst>
              </a:tr>
              <a:tr h="158712"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UCVT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8301113"/>
                  </a:ext>
                </a:extLst>
              </a:tr>
              <a:tr h="158712"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2892310"/>
                  </a:ext>
                </a:extLst>
              </a:tr>
              <a:tr h="158712"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9A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6109261"/>
                  </a:ext>
                </a:extLst>
              </a:tr>
              <a:tr h="158712"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9B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4357052"/>
                  </a:ext>
                </a:extLst>
              </a:tr>
              <a:tr h="158712"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9C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8110036"/>
                  </a:ext>
                </a:extLst>
              </a:tr>
              <a:tr h="158712"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MODTAGEKLASSE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3321439"/>
                  </a:ext>
                </a:extLst>
              </a:tr>
              <a:tr h="158712"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UCVT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3283556"/>
                  </a:ext>
                </a:extLst>
              </a:tr>
              <a:tr h="158712"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64540"/>
                  </a:ext>
                </a:extLst>
              </a:tr>
              <a:tr h="158712"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10A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5594158"/>
                  </a:ext>
                </a:extLst>
              </a:tr>
              <a:tr h="158712"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10B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000175"/>
                  </a:ext>
                </a:extLst>
              </a:tr>
              <a:tr h="158712"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5277632"/>
                  </a:ext>
                </a:extLst>
              </a:tr>
              <a:tr h="158712"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10D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3447391"/>
                  </a:ext>
                </a:extLst>
              </a:tr>
              <a:tr h="158712"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10Z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107373"/>
                  </a:ext>
                </a:extLst>
              </a:tr>
              <a:tr h="158712"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EUD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4584155"/>
                  </a:ext>
                </a:extLst>
              </a:tr>
              <a:tr h="158712"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Stubbekøbing Skole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6336596"/>
                  </a:ext>
                </a:extLst>
              </a:tr>
              <a:tr h="158712"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7246938"/>
                  </a:ext>
                </a:extLst>
              </a:tr>
              <a:tr h="158712"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8A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2819772"/>
                  </a:ext>
                </a:extLst>
              </a:tr>
              <a:tr h="158712"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7614851"/>
                  </a:ext>
                </a:extLst>
              </a:tr>
              <a:tr h="158712"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9A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2094674"/>
                  </a:ext>
                </a:extLst>
              </a:tr>
              <a:tr h="158712"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9B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1844473"/>
                  </a:ext>
                </a:extLst>
              </a:tr>
              <a:tr h="158712"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SUNDskolen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4303101"/>
                  </a:ext>
                </a:extLst>
              </a:tr>
              <a:tr h="158712"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8194163"/>
                  </a:ext>
                </a:extLst>
              </a:tr>
              <a:tr h="158712"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8A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4048207"/>
                  </a:ext>
                </a:extLst>
              </a:tr>
              <a:tr h="158712"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8B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7920515"/>
                  </a:ext>
                </a:extLst>
              </a:tr>
              <a:tr h="158712"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CKAB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1775669"/>
                  </a:ext>
                </a:extLst>
              </a:tr>
              <a:tr h="158712"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CKRC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0775445"/>
                  </a:ext>
                </a:extLst>
              </a:tr>
              <a:tr h="158712"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D2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3087911"/>
                  </a:ext>
                </a:extLst>
              </a:tr>
              <a:tr h="158712"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891801"/>
                  </a:ext>
                </a:extLst>
              </a:tr>
              <a:tr h="158712"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9A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41049"/>
                  </a:ext>
                </a:extLst>
              </a:tr>
              <a:tr h="158712"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9B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5749809"/>
                  </a:ext>
                </a:extLst>
              </a:tr>
              <a:tr h="158712"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CKAB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9950759"/>
                  </a:ext>
                </a:extLst>
              </a:tr>
              <a:tr h="158712"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D2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7759865"/>
                  </a:ext>
                </a:extLst>
              </a:tr>
              <a:tr h="158712"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4082336"/>
                  </a:ext>
                </a:extLst>
              </a:tr>
              <a:tr h="158712"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CKRC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5579" marR="5579" marT="5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025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656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649241"/>
              </p:ext>
            </p:extLst>
          </p:nvPr>
        </p:nvGraphicFramePr>
        <p:xfrm>
          <a:off x="1046284" y="624254"/>
          <a:ext cx="9759462" cy="5715000"/>
        </p:xfrm>
        <a:graphic>
          <a:graphicData uri="http://schemas.openxmlformats.org/drawingml/2006/table">
            <a:tbl>
              <a:tblPr/>
              <a:tblGrid>
                <a:gridCol w="2844687">
                  <a:extLst>
                    <a:ext uri="{9D8B030D-6E8A-4147-A177-3AD203B41FA5}">
                      <a16:colId xmlns:a16="http://schemas.microsoft.com/office/drawing/2014/main" val="2866535820"/>
                    </a:ext>
                  </a:extLst>
                </a:gridCol>
                <a:gridCol w="2450806">
                  <a:extLst>
                    <a:ext uri="{9D8B030D-6E8A-4147-A177-3AD203B41FA5}">
                      <a16:colId xmlns:a16="http://schemas.microsoft.com/office/drawing/2014/main" val="1808048423"/>
                    </a:ext>
                  </a:extLst>
                </a:gridCol>
                <a:gridCol w="2086104">
                  <a:extLst>
                    <a:ext uri="{9D8B030D-6E8A-4147-A177-3AD203B41FA5}">
                      <a16:colId xmlns:a16="http://schemas.microsoft.com/office/drawing/2014/main" val="960704997"/>
                    </a:ext>
                  </a:extLst>
                </a:gridCol>
                <a:gridCol w="1327519">
                  <a:extLst>
                    <a:ext uri="{9D8B030D-6E8A-4147-A177-3AD203B41FA5}">
                      <a16:colId xmlns:a16="http://schemas.microsoft.com/office/drawing/2014/main" val="2318177238"/>
                    </a:ext>
                  </a:extLst>
                </a:gridCol>
                <a:gridCol w="1050346">
                  <a:extLst>
                    <a:ext uri="{9D8B030D-6E8A-4147-A177-3AD203B41FA5}">
                      <a16:colId xmlns:a16="http://schemas.microsoft.com/office/drawing/2014/main" val="2704632364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Skole, klassetrin og klasse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Ikke uddannelsesparat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Uddannelsesparat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Hovedtotal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IUP i 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861848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Sydfalster Skole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344025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504468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3578458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5936257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762376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376579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Østre Skole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402542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900404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7-9K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134358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5496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0729329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63655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7-9K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030271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4594403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676585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(tom)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6651768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(tom)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069997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(tom)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7287598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Hovedtotal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3513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1274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498172"/>
              </p:ext>
            </p:extLst>
          </p:nvPr>
        </p:nvGraphicFramePr>
        <p:xfrm>
          <a:off x="1143001" y="879210"/>
          <a:ext cx="9847384" cy="5728537"/>
        </p:xfrm>
        <a:graphic>
          <a:graphicData uri="http://schemas.openxmlformats.org/drawingml/2006/table">
            <a:tbl>
              <a:tblPr/>
              <a:tblGrid>
                <a:gridCol w="2870314">
                  <a:extLst>
                    <a:ext uri="{9D8B030D-6E8A-4147-A177-3AD203B41FA5}">
                      <a16:colId xmlns:a16="http://schemas.microsoft.com/office/drawing/2014/main" val="2037462461"/>
                    </a:ext>
                  </a:extLst>
                </a:gridCol>
                <a:gridCol w="2472886">
                  <a:extLst>
                    <a:ext uri="{9D8B030D-6E8A-4147-A177-3AD203B41FA5}">
                      <a16:colId xmlns:a16="http://schemas.microsoft.com/office/drawing/2014/main" val="1287122956"/>
                    </a:ext>
                  </a:extLst>
                </a:gridCol>
                <a:gridCol w="2104896">
                  <a:extLst>
                    <a:ext uri="{9D8B030D-6E8A-4147-A177-3AD203B41FA5}">
                      <a16:colId xmlns:a16="http://schemas.microsoft.com/office/drawing/2014/main" val="234693347"/>
                    </a:ext>
                  </a:extLst>
                </a:gridCol>
                <a:gridCol w="1339480">
                  <a:extLst>
                    <a:ext uri="{9D8B030D-6E8A-4147-A177-3AD203B41FA5}">
                      <a16:colId xmlns:a16="http://schemas.microsoft.com/office/drawing/2014/main" val="204223675"/>
                    </a:ext>
                  </a:extLst>
                </a:gridCol>
                <a:gridCol w="1059808">
                  <a:extLst>
                    <a:ext uri="{9D8B030D-6E8A-4147-A177-3AD203B41FA5}">
                      <a16:colId xmlns:a16="http://schemas.microsoft.com/office/drawing/2014/main" val="2452883022"/>
                    </a:ext>
                  </a:extLst>
                </a:gridCol>
              </a:tblGrid>
              <a:tr h="218296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Skole, klassetrin og klasse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Ikke uddannelsesparat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Uddannelsesparat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Hovedtotal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IUP i %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231954"/>
                  </a:ext>
                </a:extLst>
              </a:tr>
              <a:tr h="218296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Idestrup Privatskole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750529"/>
                  </a:ext>
                </a:extLst>
              </a:tr>
              <a:tr h="218296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5251789"/>
                  </a:ext>
                </a:extLst>
              </a:tr>
              <a:tr h="218296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8A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5802845"/>
                  </a:ext>
                </a:extLst>
              </a:tr>
              <a:tr h="218296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8197645"/>
                  </a:ext>
                </a:extLst>
              </a:tr>
              <a:tr h="218296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9A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4825092"/>
                  </a:ext>
                </a:extLst>
              </a:tr>
              <a:tr h="218296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Sankt Birgitta Skole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220374"/>
                  </a:ext>
                </a:extLst>
              </a:tr>
              <a:tr h="218296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5669021"/>
                  </a:ext>
                </a:extLst>
              </a:tr>
              <a:tr h="218296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8X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8439169"/>
                  </a:ext>
                </a:extLst>
              </a:tr>
              <a:tr h="218296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8Y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4505901"/>
                  </a:ext>
                </a:extLst>
              </a:tr>
              <a:tr h="218296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608528"/>
                  </a:ext>
                </a:extLst>
              </a:tr>
              <a:tr h="218296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9X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7474057"/>
                  </a:ext>
                </a:extLst>
              </a:tr>
              <a:tr h="218296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9Y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0239088"/>
                  </a:ext>
                </a:extLst>
              </a:tr>
              <a:tr h="405577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Sct. Joseph Søstrenes Skole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7237387"/>
                  </a:ext>
                </a:extLst>
              </a:tr>
              <a:tr h="218296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542015"/>
                  </a:ext>
                </a:extLst>
              </a:tr>
              <a:tr h="218296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7627290"/>
                  </a:ext>
                </a:extLst>
              </a:tr>
              <a:tr h="218296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9462923"/>
                  </a:ext>
                </a:extLst>
              </a:tr>
              <a:tr h="218296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8604910"/>
                  </a:ext>
                </a:extLst>
              </a:tr>
              <a:tr h="218296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Skovby Friskole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0448330"/>
                  </a:ext>
                </a:extLst>
              </a:tr>
              <a:tr h="218296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0275036"/>
                  </a:ext>
                </a:extLst>
              </a:tr>
              <a:tr h="218296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5006073"/>
                  </a:ext>
                </a:extLst>
              </a:tr>
              <a:tr h="218296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8A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2606049"/>
                  </a:ext>
                </a:extLst>
              </a:tr>
              <a:tr h="218296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2497249"/>
                  </a:ext>
                </a:extLst>
              </a:tr>
              <a:tr h="218296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10A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146332"/>
                  </a:ext>
                </a:extLst>
              </a:tr>
              <a:tr h="218296"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9A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8430" marR="8430" marT="8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158054"/>
                  </a:ext>
                </a:extLst>
              </a:tr>
            </a:tbl>
          </a:graphicData>
        </a:graphic>
      </p:graphicFrame>
      <p:sp>
        <p:nvSpPr>
          <p:cNvPr id="3" name="Tekstfelt 2"/>
          <p:cNvSpPr txBox="1"/>
          <p:nvPr/>
        </p:nvSpPr>
        <p:spPr>
          <a:xfrm>
            <a:off x="1055076" y="312010"/>
            <a:ext cx="6603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Uddannelsesparathedsvurdering 2017, Guldborgsund, privatskoler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90273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1023</Words>
  <Application>Microsoft Office PowerPoint</Application>
  <PresentationFormat>Widescreen</PresentationFormat>
  <Paragraphs>817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Guldborgsund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Thomas Steen Nielsen</dc:creator>
  <cp:lastModifiedBy>Thomas Steen Nielsen</cp:lastModifiedBy>
  <cp:revision>4</cp:revision>
  <dcterms:created xsi:type="dcterms:W3CDTF">2017-05-29T09:29:12Z</dcterms:created>
  <dcterms:modified xsi:type="dcterms:W3CDTF">2017-05-29T09:56:37Z</dcterms:modified>
</cp:coreProperties>
</file>