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63" r:id="rId2"/>
    <p:sldId id="278" r:id="rId3"/>
    <p:sldId id="262" r:id="rId4"/>
    <p:sldId id="261" r:id="rId5"/>
    <p:sldId id="260"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ED920D-6779-4D39-992D-6C3B7C1963C5}" type="datetimeFigureOut">
              <a:rPr lang="da-DK" smtClean="0"/>
              <a:pPr/>
              <a:t>01-02-2016</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542DE4-322C-4661-8D29-6ADD7B3EA0CE}" type="slidenum">
              <a:rPr lang="da-DK" smtClean="0"/>
              <a:pPr/>
              <a:t>‹nr.›</a:t>
            </a:fld>
            <a:endParaRPr lang="da-DK"/>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EB1EA705-DA14-43C2-B987-E8085D1862B3}" type="datetimeFigureOut">
              <a:rPr lang="da-DK" smtClean="0"/>
              <a:pPr/>
              <a:t>01-02-2016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7283C51-3F78-411B-A52F-6CD0532F0C4F}"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B1EA705-DA14-43C2-B987-E8085D1862B3}" type="datetimeFigureOut">
              <a:rPr lang="da-DK" smtClean="0"/>
              <a:pPr/>
              <a:t>01-02-2016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7283C51-3F78-411B-A52F-6CD0532F0C4F}"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B1EA705-DA14-43C2-B987-E8085D1862B3}" type="datetimeFigureOut">
              <a:rPr lang="da-DK" smtClean="0"/>
              <a:pPr/>
              <a:t>01-02-2016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7283C51-3F78-411B-A52F-6CD0532F0C4F}"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B1EA705-DA14-43C2-B987-E8085D1862B3}" type="datetimeFigureOut">
              <a:rPr lang="da-DK" smtClean="0"/>
              <a:pPr/>
              <a:t>01-02-2016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7283C51-3F78-411B-A52F-6CD0532F0C4F}"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EB1EA705-DA14-43C2-B987-E8085D1862B3}" type="datetimeFigureOut">
              <a:rPr lang="da-DK" smtClean="0"/>
              <a:pPr/>
              <a:t>01-02-2016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7283C51-3F78-411B-A52F-6CD0532F0C4F}"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EB1EA705-DA14-43C2-B987-E8085D1862B3}" type="datetimeFigureOut">
              <a:rPr lang="da-DK" smtClean="0"/>
              <a:pPr/>
              <a:t>01-02-2016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7283C51-3F78-411B-A52F-6CD0532F0C4F}"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EB1EA705-DA14-43C2-B987-E8085D1862B3}" type="datetimeFigureOut">
              <a:rPr lang="da-DK" smtClean="0"/>
              <a:pPr/>
              <a:t>01-02-2016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27283C51-3F78-411B-A52F-6CD0532F0C4F}"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EB1EA705-DA14-43C2-B987-E8085D1862B3}" type="datetimeFigureOut">
              <a:rPr lang="da-DK" smtClean="0"/>
              <a:pPr/>
              <a:t>01-02-2016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7283C51-3F78-411B-A52F-6CD0532F0C4F}"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B1EA705-DA14-43C2-B987-E8085D1862B3}" type="datetimeFigureOut">
              <a:rPr lang="da-DK" smtClean="0"/>
              <a:pPr/>
              <a:t>01-02-2016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27283C51-3F78-411B-A52F-6CD0532F0C4F}"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EB1EA705-DA14-43C2-B987-E8085D1862B3}" type="datetimeFigureOut">
              <a:rPr lang="da-DK" smtClean="0"/>
              <a:pPr/>
              <a:t>01-02-2016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7283C51-3F78-411B-A52F-6CD0532F0C4F}"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EB1EA705-DA14-43C2-B987-E8085D1862B3}" type="datetimeFigureOut">
              <a:rPr lang="da-DK" smtClean="0"/>
              <a:pPr/>
              <a:t>01-02-2016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7283C51-3F78-411B-A52F-6CD0532F0C4F}"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EA705-DA14-43C2-B987-E8085D1862B3}" type="datetimeFigureOut">
              <a:rPr lang="da-DK" smtClean="0"/>
              <a:pPr/>
              <a:t>01-02-2016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83C51-3F78-411B-A52F-6CD0532F0C4F}"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1" name="Billede 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60" name="Billede 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59" name="Billede 1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58" name="Billede 1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57" name="Billede 1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56" name="Billede 1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55" name="Billede 1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54" name="Billede 1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53" name="Billede 1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52" name="Billede 1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51" name="Billede 1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50" name="Billede 1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49" name="Billede 2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48" name="Billede 2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47" name="Billede 2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46" name="Billede 2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45" name="Billede 2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44" name="Billede 2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43" name="Billede 2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42" name="Billede 2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41" name="Billede 2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40" name="Billede 2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39" name="Billede 3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38" name="Billede 3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37" name="Billede 3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36" name="Billede 3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35" name="Billede 3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34" name="Billede 3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33" name="Billede 3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32" name="Billede 3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31" name="Billede 3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30" name="Billede 3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29" name="Billede 4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28" name="Billede 4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27" name="Billede 4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26" name="Billede 4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25" name="Billede 4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24" name="Billede 4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23" name="Billede 4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22" name="Billede 4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21" name="Billede 4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20" name="Billede 4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19" name="Billede 5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18" name="Billede 5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17" name="Billede 5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16" name="Billede 5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15" name="Billede 5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14" name="Billede 5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13" name="Billede 5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12" name="Billede 5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11" name="Billede 5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10" name="Billede 5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09" name="Billede 6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08" name="Billede 6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07" name="Billede 6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06" name="Billede 6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05" name="Billede 6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04" name="Billede 6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03" name="Billede 6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02" name="Billede 6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01" name="Billede 6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200" name="Billede 6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99" name="Billede 7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98" name="Billede 7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97" name="Billede 7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96" name="Billede 7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95" name="Billede 7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94" name="Billede 7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93" name="Billede 7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92" name="Billede 7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91" name="Billede 7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90" name="Billede 7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89" name="Billede 8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88" name="Billede 8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87" name="Billede 8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86" name="Billede 8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85" name="Billede 8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84" name="Billede 8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83" name="Billede 8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82" name="Billede 8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81" name="Billede 8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80" name="Billede 8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79" name="Billede 9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78" name="Billede 9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77" name="Billede 9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76" name="Billede 9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75" name="Billede 9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74" name="Billede 9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73" name="Billede 9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72" name="Billede 9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71" name="Billede 9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70" name="Billede 9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69" name="Billede 10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68" name="Billede 10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67" name="Billede 10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66" name="Billede 10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65" name="Billede 10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64" name="Billede 10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63" name="Billede 10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62" name="Billede 10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61" name="Billede 10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60" name="Billede 10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59" name="Billede 11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58" name="Billede 11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57" name="Billede 11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56" name="Billede 11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55" name="Billede 11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54" name="Billede 11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53" name="Billede 11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52" name="Billede 11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51" name="Billede 11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50" name="Billede 11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49" name="Billede 12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48" name="Billede 12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47" name="Billede 12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46" name="Billede 12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45" name="Billede 12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44" name="Billede 12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43" name="Billede 12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42" name="Billede 12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41" name="Billede 12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40" name="Billede 12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39" name="Billede 13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38" name="Billede 13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37" name="Billede 13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36" name="Billede 13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35" name="Billede 13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34" name="Billede 13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33" name="Billede 13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32" name="Billede 13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31" name="Billede 13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30" name="Billede 13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29" name="Billede 14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28" name="Billede 14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27" name="Billede 14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26" name="Billede 14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25" name="Billede 14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24" name="Billede 14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23" name="Billede 14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22" name="Billede 14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21" name="Billede 14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20" name="Billede 14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19" name="Billede 15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18" name="Billede 15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17" name="Billede 15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16" name="Billede 15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15" name="Billede 15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14" name="Billede 15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13" name="Billede 15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12" name="Billede 15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11" name="Billede 15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10" name="Billede 15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09" name="Billede 16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08" name="Billede 16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07" name="Billede 16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06" name="Billede 16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05" name="Billede 16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04" name="Billede 16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03" name="Billede 16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02" name="Billede 16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01" name="Billede 16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100" name="Billede 16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99" name="Billede 17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98" name="Billede 17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97" name="Billede 17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96" name="Billede 17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95" name="Billede 17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94" name="Billede 17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93" name="Billede 17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92" name="Billede 17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91" name="Billede 17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90" name="Billede 17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89" name="Billede 18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88" name="Billede 18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87" name="Billede 18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86" name="Billede 18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85" name="Billede 18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84" name="Billede 18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83" name="Billede 18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82" name="Billede 18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81" name="Billede 18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80" name="Billede 18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79" name="Billede 19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78" name="Billede 19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77" name="Billede 19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76" name="Billede 19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75" name="Billede 19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74" name="Billede 19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73" name="Billede 19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72" name="Billede 19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71" name="Billede 19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70" name="Billede 19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69" name="Billede 20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68" name="Billede 20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67" name="Billede 20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66" name="Billede 20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65" name="Billede 20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64" name="Billede 20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63" name="Billede 20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62" name="Billede 20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61" name="Billede 20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60" name="Billede 209"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59" name="Billede 210"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58" name="Billede 211"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57" name="Billede 212"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56" name="Billede 213"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55" name="Billede 214"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54" name="Billede 215"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53" name="Billede 216"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52" name="Billede 217"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pic>
        <p:nvPicPr>
          <p:cNvPr id="2051" name="Billede 218" descr="http://www.uv-evaluering.dk/Images/details16.gif"/>
          <p:cNvPicPr>
            <a:picLocks noChangeAspect="1" noChangeArrowheads="1"/>
          </p:cNvPicPr>
          <p:nvPr/>
        </p:nvPicPr>
        <p:blipFill>
          <a:blip r:embed="rId2" cstate="print"/>
          <a:srcRect/>
          <a:stretch>
            <a:fillRect/>
          </a:stretch>
        </p:blipFill>
        <p:spPr bwMode="auto">
          <a:xfrm>
            <a:off x="0" y="0"/>
            <a:ext cx="152400" cy="152400"/>
          </a:xfrm>
          <a:prstGeom prst="rect">
            <a:avLst/>
          </a:prstGeom>
          <a:noFill/>
        </p:spPr>
      </p:pic>
      <p:sp>
        <p:nvSpPr>
          <p:cNvPr id="216" name="Tekstboks 215"/>
          <p:cNvSpPr txBox="1"/>
          <p:nvPr/>
        </p:nvSpPr>
        <p:spPr>
          <a:xfrm>
            <a:off x="1043608" y="620688"/>
            <a:ext cx="6624736" cy="1754326"/>
          </a:xfrm>
          <a:prstGeom prst="rect">
            <a:avLst/>
          </a:prstGeom>
          <a:noFill/>
        </p:spPr>
        <p:txBody>
          <a:bodyPr wrap="square" rtlCol="0">
            <a:spAutoFit/>
          </a:bodyPr>
          <a:lstStyle/>
          <a:p>
            <a:pPr algn="ctr"/>
            <a:r>
              <a:rPr lang="da-DK" sz="3600" b="1" dirty="0" smtClean="0"/>
              <a:t>Generel evaluering af brobygnings- og introforløb 2014/15</a:t>
            </a:r>
            <a:endParaRPr lang="da-DK" sz="3600" b="1" dirty="0"/>
          </a:p>
        </p:txBody>
      </p:sp>
      <p:pic>
        <p:nvPicPr>
          <p:cNvPr id="2263" name="Picture 215" descr="Billedresultat for bro"/>
          <p:cNvPicPr>
            <a:picLocks noChangeAspect="1" noChangeArrowheads="1"/>
          </p:cNvPicPr>
          <p:nvPr/>
        </p:nvPicPr>
        <p:blipFill>
          <a:blip r:embed="rId3" cstate="print"/>
          <a:srcRect/>
          <a:stretch>
            <a:fillRect/>
          </a:stretch>
        </p:blipFill>
        <p:spPr bwMode="auto">
          <a:xfrm>
            <a:off x="1547664" y="2420888"/>
            <a:ext cx="5865882" cy="2376264"/>
          </a:xfrm>
          <a:prstGeom prst="rect">
            <a:avLst/>
          </a:prstGeom>
          <a:noFill/>
        </p:spPr>
      </p:pic>
      <p:pic>
        <p:nvPicPr>
          <p:cNvPr id="215" name="Billede 214" descr="Nyt billede.JPG"/>
          <p:cNvPicPr>
            <a:picLocks noChangeAspect="1"/>
          </p:cNvPicPr>
          <p:nvPr/>
        </p:nvPicPr>
        <p:blipFill>
          <a:blip r:embed="rId4" cstate="print"/>
          <a:stretch>
            <a:fillRect/>
          </a:stretch>
        </p:blipFill>
        <p:spPr>
          <a:xfrm>
            <a:off x="6444208" y="5805264"/>
            <a:ext cx="2376264" cy="7445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397_ctl17" descr="http://www.uv-evaluering.dk/ChartAxd.axd?i=dcp_ce1ea722D.jpeg&amp;_guid_=9421873e-1a35-4255-9154-b237626f1dfe"/>
          <p:cNvPicPr/>
          <p:nvPr/>
        </p:nvPicPr>
        <p:blipFill>
          <a:blip r:embed="rId2" cstate="print"/>
          <a:srcRect/>
          <a:stretch>
            <a:fillRect/>
          </a:stretch>
        </p:blipFill>
        <p:spPr bwMode="auto">
          <a:xfrm>
            <a:off x="179512" y="476672"/>
            <a:ext cx="4392487" cy="3811905"/>
          </a:xfrm>
          <a:prstGeom prst="rect">
            <a:avLst/>
          </a:prstGeom>
          <a:noFill/>
          <a:ln w="9525">
            <a:noFill/>
            <a:miter lim="800000"/>
            <a:headEnd/>
            <a:tailEnd/>
          </a:ln>
        </p:spPr>
      </p:pic>
      <p:pic>
        <p:nvPicPr>
          <p:cNvPr id="3" name="ctl00_pageContentPlace_AnalysisItemRenderer_76398_ctl17" descr="http://www.uv-evaluering.dk/ChartAxd.axd?i=dcp_ce1ea722E.jpeg&amp;_guid_=fbb6013b-d43a-4e0a-bd54-9dc9cfb4c76e"/>
          <p:cNvPicPr/>
          <p:nvPr/>
        </p:nvPicPr>
        <p:blipFill>
          <a:blip r:embed="rId3" cstate="print"/>
          <a:srcRect/>
          <a:stretch>
            <a:fillRect/>
          </a:stretch>
        </p:blipFill>
        <p:spPr bwMode="auto">
          <a:xfrm>
            <a:off x="4499992" y="476672"/>
            <a:ext cx="4487689" cy="3811905"/>
          </a:xfrm>
          <a:prstGeom prst="rect">
            <a:avLst/>
          </a:prstGeom>
          <a:noFill/>
          <a:ln w="9525">
            <a:noFill/>
            <a:miter lim="800000"/>
            <a:headEnd/>
            <a:tailEnd/>
          </a:ln>
        </p:spPr>
      </p:pic>
      <p:pic>
        <p:nvPicPr>
          <p:cNvPr id="4" name="Billede 3" descr="Nyt billede.JPG"/>
          <p:cNvPicPr>
            <a:picLocks noChangeAspect="1"/>
          </p:cNvPicPr>
          <p:nvPr/>
        </p:nvPicPr>
        <p:blipFill>
          <a:blip r:embed="rId4" cstate="print"/>
          <a:stretch>
            <a:fillRect/>
          </a:stretch>
        </p:blipFill>
        <p:spPr>
          <a:xfrm>
            <a:off x="6300192" y="5662208"/>
            <a:ext cx="2376264" cy="7445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400_ctl17" descr="http://www.uv-evaluering.dk/ChartAxd.axd?i=dcp_ce1ea72210.jpeg&amp;_guid_=d6b74e11-ce1f-4e60-8635-6d722bc973df"/>
          <p:cNvPicPr/>
          <p:nvPr/>
        </p:nvPicPr>
        <p:blipFill>
          <a:blip r:embed="rId2" cstate="print"/>
          <a:srcRect/>
          <a:stretch>
            <a:fillRect/>
          </a:stretch>
        </p:blipFill>
        <p:spPr bwMode="auto">
          <a:xfrm>
            <a:off x="395536" y="332656"/>
            <a:ext cx="4248472" cy="3811905"/>
          </a:xfrm>
          <a:prstGeom prst="rect">
            <a:avLst/>
          </a:prstGeom>
          <a:noFill/>
          <a:ln w="9525">
            <a:noFill/>
            <a:miter lim="800000"/>
            <a:headEnd/>
            <a:tailEnd/>
          </a:ln>
        </p:spPr>
      </p:pic>
      <p:pic>
        <p:nvPicPr>
          <p:cNvPr id="3" name="ctl00_pageContentPlace_AnalysisItemRenderer_76401_ctl17" descr="http://www.uv-evaluering.dk/ChartAxd.axd?i=dcp_ce1ea72211.jpeg&amp;_guid_=aa9e83a0-d2f0-4282-81a2-7cdc22464ac9"/>
          <p:cNvPicPr/>
          <p:nvPr/>
        </p:nvPicPr>
        <p:blipFill>
          <a:blip r:embed="rId3" cstate="print"/>
          <a:srcRect/>
          <a:stretch>
            <a:fillRect/>
          </a:stretch>
        </p:blipFill>
        <p:spPr bwMode="auto">
          <a:xfrm>
            <a:off x="4572000" y="332656"/>
            <a:ext cx="4320480" cy="3816424"/>
          </a:xfrm>
          <a:prstGeom prst="rect">
            <a:avLst/>
          </a:prstGeom>
          <a:noFill/>
          <a:ln w="9525">
            <a:noFill/>
            <a:miter lim="800000"/>
            <a:headEnd/>
            <a:tailEnd/>
          </a:ln>
        </p:spPr>
      </p:pic>
      <p:pic>
        <p:nvPicPr>
          <p:cNvPr id="4" name="Billede 3" descr="Nyt billede.JPG"/>
          <p:cNvPicPr>
            <a:picLocks noChangeAspect="1"/>
          </p:cNvPicPr>
          <p:nvPr/>
        </p:nvPicPr>
        <p:blipFill>
          <a:blip r:embed="rId4" cstate="print"/>
          <a:stretch>
            <a:fillRect/>
          </a:stretch>
        </p:blipFill>
        <p:spPr>
          <a:xfrm>
            <a:off x="6300192" y="5662208"/>
            <a:ext cx="2376264" cy="744563"/>
          </a:xfrm>
          <a:prstGeom prst="rect">
            <a:avLst/>
          </a:prstGeom>
        </p:spPr>
      </p:pic>
      <p:sp>
        <p:nvSpPr>
          <p:cNvPr id="5" name="Tekstboks 4"/>
          <p:cNvSpPr txBox="1"/>
          <p:nvPr/>
        </p:nvSpPr>
        <p:spPr>
          <a:xfrm>
            <a:off x="3419872" y="3212976"/>
            <a:ext cx="864096" cy="215444"/>
          </a:xfrm>
          <a:prstGeom prst="rect">
            <a:avLst/>
          </a:prstGeom>
          <a:noFill/>
        </p:spPr>
        <p:txBody>
          <a:bodyPr wrap="square" rtlCol="0">
            <a:spAutoFit/>
          </a:bodyPr>
          <a:lstStyle/>
          <a:p>
            <a:r>
              <a:rPr lang="da-DK" sz="800" dirty="0" smtClean="0"/>
              <a:t>2014=56%  ja</a:t>
            </a:r>
            <a:endParaRPr lang="da-DK" sz="800" dirty="0"/>
          </a:p>
        </p:txBody>
      </p:sp>
      <p:sp>
        <p:nvSpPr>
          <p:cNvPr id="6" name="Tekstboks 5"/>
          <p:cNvSpPr txBox="1"/>
          <p:nvPr/>
        </p:nvSpPr>
        <p:spPr>
          <a:xfrm>
            <a:off x="7524328" y="3356992"/>
            <a:ext cx="864096" cy="215444"/>
          </a:xfrm>
          <a:prstGeom prst="rect">
            <a:avLst/>
          </a:prstGeom>
          <a:noFill/>
        </p:spPr>
        <p:txBody>
          <a:bodyPr wrap="square" rtlCol="0">
            <a:spAutoFit/>
          </a:bodyPr>
          <a:lstStyle/>
          <a:p>
            <a:r>
              <a:rPr lang="da-DK" sz="800" dirty="0" smtClean="0"/>
              <a:t>2014=22 %  ja</a:t>
            </a:r>
            <a:endParaRPr lang="da-DK"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404_ctl17" descr="http://www.uv-evaluering.dk/ChartAxd.axd?i=dcp_ce1ea72212.jpeg&amp;_guid_=b5b4fa76-201f-4481-8565-1e1ac7095221"/>
          <p:cNvPicPr/>
          <p:nvPr/>
        </p:nvPicPr>
        <p:blipFill>
          <a:blip r:embed="rId2" cstate="print"/>
          <a:srcRect/>
          <a:stretch>
            <a:fillRect/>
          </a:stretch>
        </p:blipFill>
        <p:spPr bwMode="auto">
          <a:xfrm>
            <a:off x="323529" y="404664"/>
            <a:ext cx="4320479" cy="3811905"/>
          </a:xfrm>
          <a:prstGeom prst="rect">
            <a:avLst/>
          </a:prstGeom>
          <a:noFill/>
          <a:ln w="9525">
            <a:noFill/>
            <a:miter lim="800000"/>
            <a:headEnd/>
            <a:tailEnd/>
          </a:ln>
        </p:spPr>
      </p:pic>
      <p:pic>
        <p:nvPicPr>
          <p:cNvPr id="3" name="ctl00_pageContentPlace_AnalysisItemRenderer_76405_ctl17" descr="http://www.uv-evaluering.dk/ChartAxd.axd?i=dcp_ce1ea72213.jpeg&amp;_guid_=c85625d8-6ccb-4e8f-afea-9ed21472f474"/>
          <p:cNvPicPr/>
          <p:nvPr/>
        </p:nvPicPr>
        <p:blipFill>
          <a:blip r:embed="rId3" cstate="print"/>
          <a:srcRect/>
          <a:stretch>
            <a:fillRect/>
          </a:stretch>
        </p:blipFill>
        <p:spPr bwMode="auto">
          <a:xfrm>
            <a:off x="4644008" y="404664"/>
            <a:ext cx="4343673" cy="3811905"/>
          </a:xfrm>
          <a:prstGeom prst="rect">
            <a:avLst/>
          </a:prstGeom>
          <a:noFill/>
          <a:ln w="9525">
            <a:noFill/>
            <a:miter lim="800000"/>
            <a:headEnd/>
            <a:tailEnd/>
          </a:ln>
        </p:spPr>
      </p:pic>
      <p:pic>
        <p:nvPicPr>
          <p:cNvPr id="4" name="Billede 3" descr="Nyt billede.JPG"/>
          <p:cNvPicPr>
            <a:picLocks noChangeAspect="1"/>
          </p:cNvPicPr>
          <p:nvPr/>
        </p:nvPicPr>
        <p:blipFill>
          <a:blip r:embed="rId4" cstate="print"/>
          <a:stretch>
            <a:fillRect/>
          </a:stretch>
        </p:blipFill>
        <p:spPr>
          <a:xfrm>
            <a:off x="6300192" y="5662208"/>
            <a:ext cx="2376264" cy="744563"/>
          </a:xfrm>
          <a:prstGeom prst="rect">
            <a:avLst/>
          </a:prstGeom>
        </p:spPr>
      </p:pic>
      <p:sp>
        <p:nvSpPr>
          <p:cNvPr id="5" name="Tekstboks 4"/>
          <p:cNvSpPr txBox="1"/>
          <p:nvPr/>
        </p:nvSpPr>
        <p:spPr>
          <a:xfrm>
            <a:off x="3419872" y="3212976"/>
            <a:ext cx="864096" cy="215444"/>
          </a:xfrm>
          <a:prstGeom prst="rect">
            <a:avLst/>
          </a:prstGeom>
          <a:noFill/>
        </p:spPr>
        <p:txBody>
          <a:bodyPr wrap="square" rtlCol="0">
            <a:spAutoFit/>
          </a:bodyPr>
          <a:lstStyle/>
          <a:p>
            <a:r>
              <a:rPr lang="da-DK" sz="800" dirty="0" smtClean="0"/>
              <a:t>2014=31%  ja</a:t>
            </a:r>
            <a:endParaRPr lang="da-DK" sz="800" dirty="0"/>
          </a:p>
        </p:txBody>
      </p:sp>
      <p:sp>
        <p:nvSpPr>
          <p:cNvPr id="6" name="Tekstboks 5"/>
          <p:cNvSpPr txBox="1"/>
          <p:nvPr/>
        </p:nvSpPr>
        <p:spPr>
          <a:xfrm>
            <a:off x="7740352" y="3356992"/>
            <a:ext cx="864096" cy="461665"/>
          </a:xfrm>
          <a:prstGeom prst="rect">
            <a:avLst/>
          </a:prstGeom>
          <a:noFill/>
        </p:spPr>
        <p:txBody>
          <a:bodyPr wrap="square" rtlCol="0">
            <a:spAutoFit/>
          </a:bodyPr>
          <a:lstStyle/>
          <a:p>
            <a:r>
              <a:rPr lang="da-DK" sz="800" dirty="0" smtClean="0"/>
              <a:t>2014=80%  Vejledning</a:t>
            </a:r>
          </a:p>
          <a:p>
            <a:r>
              <a:rPr lang="da-DK" sz="800" dirty="0" smtClean="0"/>
              <a:t>6% Praktik</a:t>
            </a:r>
            <a:endParaRPr lang="da-DK"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611560" y="1196752"/>
            <a:ext cx="7200800" cy="769441"/>
          </a:xfrm>
          <a:prstGeom prst="rect">
            <a:avLst/>
          </a:prstGeom>
          <a:noFill/>
        </p:spPr>
        <p:txBody>
          <a:bodyPr wrap="square" rtlCol="0">
            <a:spAutoFit/>
          </a:bodyPr>
          <a:lstStyle/>
          <a:p>
            <a:pPr algn="ctr"/>
            <a:r>
              <a:rPr lang="da-DK" sz="4400" b="1" dirty="0" smtClean="0"/>
              <a:t>Introforløb 8. klasser 2015</a:t>
            </a:r>
            <a:endParaRPr lang="da-DK" sz="4400" b="1" dirty="0"/>
          </a:p>
        </p:txBody>
      </p:sp>
      <p:pic>
        <p:nvPicPr>
          <p:cNvPr id="3" name="Billede 2" descr="Nyt billede.JPG"/>
          <p:cNvPicPr>
            <a:picLocks noChangeAspect="1"/>
          </p:cNvPicPr>
          <p:nvPr/>
        </p:nvPicPr>
        <p:blipFill>
          <a:blip r:embed="rId2" cstate="print"/>
          <a:stretch>
            <a:fillRect/>
          </a:stretch>
        </p:blipFill>
        <p:spPr>
          <a:xfrm>
            <a:off x="6300192" y="5662208"/>
            <a:ext cx="2376264" cy="744563"/>
          </a:xfrm>
          <a:prstGeom prst="rect">
            <a:avLst/>
          </a:prstGeom>
        </p:spPr>
      </p:pic>
      <p:sp>
        <p:nvSpPr>
          <p:cNvPr id="4" name="Tekstboks 3"/>
          <p:cNvSpPr txBox="1"/>
          <p:nvPr/>
        </p:nvSpPr>
        <p:spPr>
          <a:xfrm>
            <a:off x="1475656" y="2708920"/>
            <a:ext cx="5256584" cy="923330"/>
          </a:xfrm>
          <a:prstGeom prst="rect">
            <a:avLst/>
          </a:prstGeom>
          <a:noFill/>
        </p:spPr>
        <p:txBody>
          <a:bodyPr wrap="square" rtlCol="0">
            <a:spAutoFit/>
          </a:bodyPr>
          <a:lstStyle/>
          <a:p>
            <a:r>
              <a:rPr lang="da-DK" dirty="0" smtClean="0"/>
              <a:t>Antal introforløb		2097</a:t>
            </a:r>
          </a:p>
          <a:p>
            <a:r>
              <a:rPr lang="da-DK" dirty="0" smtClean="0"/>
              <a:t>Antal besvarelser		957</a:t>
            </a:r>
          </a:p>
          <a:p>
            <a:r>
              <a:rPr lang="da-DK" dirty="0" smtClean="0"/>
              <a:t>Besparelsesprocent		45,6</a:t>
            </a:r>
            <a:endParaRPr lang="da-D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436_ctl17" descr="http://www.uv-evaluering.dk/ChartAxd.axd?i=dcp_ce1ea7229.jpeg&amp;_guid_=beddca7a-eb94-401c-8a67-36916e103a14"/>
          <p:cNvPicPr/>
          <p:nvPr/>
        </p:nvPicPr>
        <p:blipFill>
          <a:blip r:embed="rId2" cstate="print"/>
          <a:srcRect/>
          <a:stretch>
            <a:fillRect/>
          </a:stretch>
        </p:blipFill>
        <p:spPr bwMode="auto">
          <a:xfrm>
            <a:off x="1259632" y="908720"/>
            <a:ext cx="6840760" cy="4608512"/>
          </a:xfrm>
          <a:prstGeom prst="rect">
            <a:avLst/>
          </a:prstGeom>
          <a:noFill/>
          <a:ln w="9525">
            <a:noFill/>
            <a:miter lim="800000"/>
            <a:headEnd/>
            <a:tailEnd/>
          </a:ln>
        </p:spPr>
      </p:pic>
      <p:pic>
        <p:nvPicPr>
          <p:cNvPr id="3" name="Billede 2" descr="Nyt billede.JPG"/>
          <p:cNvPicPr>
            <a:picLocks noChangeAspect="1"/>
          </p:cNvPicPr>
          <p:nvPr/>
        </p:nvPicPr>
        <p:blipFill>
          <a:blip r:embed="rId3" cstate="print"/>
          <a:stretch>
            <a:fillRect/>
          </a:stretch>
        </p:blipFill>
        <p:spPr>
          <a:xfrm>
            <a:off x="6300192" y="5662208"/>
            <a:ext cx="2376264" cy="7445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438_ctl17" descr="http://www.uv-evaluering.dk/ChartAxd.axd?i=dcp_ce1ea722A.jpeg&amp;_guid_=124b0fb3-d0f7-4824-a6aa-d8477284ca0c"/>
          <p:cNvPicPr/>
          <p:nvPr/>
        </p:nvPicPr>
        <p:blipFill>
          <a:blip r:embed="rId2" cstate="print"/>
          <a:srcRect/>
          <a:stretch>
            <a:fillRect/>
          </a:stretch>
        </p:blipFill>
        <p:spPr bwMode="auto">
          <a:xfrm>
            <a:off x="251520" y="620688"/>
            <a:ext cx="4176464" cy="3811905"/>
          </a:xfrm>
          <a:prstGeom prst="rect">
            <a:avLst/>
          </a:prstGeom>
          <a:noFill/>
          <a:ln w="9525">
            <a:noFill/>
            <a:miter lim="800000"/>
            <a:headEnd/>
            <a:tailEnd/>
          </a:ln>
        </p:spPr>
      </p:pic>
      <p:pic>
        <p:nvPicPr>
          <p:cNvPr id="3" name="ctl00_pageContentPlace_AnalysisItemRenderer_76439_ctl17" descr="http://www.uv-evaluering.dk/ChartAxd.axd?i=dcp_ce1ea722B.jpeg&amp;_guid_=3640e712-e147-4d24-952d-97c4da7100f8"/>
          <p:cNvPicPr/>
          <p:nvPr/>
        </p:nvPicPr>
        <p:blipFill>
          <a:blip r:embed="rId3" cstate="print"/>
          <a:srcRect/>
          <a:stretch>
            <a:fillRect/>
          </a:stretch>
        </p:blipFill>
        <p:spPr bwMode="auto">
          <a:xfrm>
            <a:off x="4499992" y="692697"/>
            <a:ext cx="4080048" cy="3672408"/>
          </a:xfrm>
          <a:prstGeom prst="rect">
            <a:avLst/>
          </a:prstGeom>
          <a:noFill/>
          <a:ln w="9525">
            <a:noFill/>
            <a:miter lim="800000"/>
            <a:headEnd/>
            <a:tailEnd/>
          </a:ln>
        </p:spPr>
      </p:pic>
      <p:pic>
        <p:nvPicPr>
          <p:cNvPr id="4" name="Billede 3" descr="Nyt billede.JPG"/>
          <p:cNvPicPr>
            <a:picLocks noChangeAspect="1"/>
          </p:cNvPicPr>
          <p:nvPr/>
        </p:nvPicPr>
        <p:blipFill>
          <a:blip r:embed="rId4" cstate="print"/>
          <a:stretch>
            <a:fillRect/>
          </a:stretch>
        </p:blipFill>
        <p:spPr>
          <a:xfrm>
            <a:off x="6300192" y="5662208"/>
            <a:ext cx="2376264" cy="7445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440_ctl17" descr="http://www.uv-evaluering.dk/ChartAxd.axd?i=dcp_ce1ea722C.jpeg&amp;_guid_=a0fc993b-d9e6-4815-af14-8a95269cc762"/>
          <p:cNvPicPr/>
          <p:nvPr/>
        </p:nvPicPr>
        <p:blipFill>
          <a:blip r:embed="rId2" cstate="print"/>
          <a:srcRect/>
          <a:stretch>
            <a:fillRect/>
          </a:stretch>
        </p:blipFill>
        <p:spPr bwMode="auto">
          <a:xfrm>
            <a:off x="539552" y="620688"/>
            <a:ext cx="4176463" cy="3811905"/>
          </a:xfrm>
          <a:prstGeom prst="rect">
            <a:avLst/>
          </a:prstGeom>
          <a:noFill/>
          <a:ln w="9525">
            <a:noFill/>
            <a:miter lim="800000"/>
            <a:headEnd/>
            <a:tailEnd/>
          </a:ln>
        </p:spPr>
      </p:pic>
      <p:pic>
        <p:nvPicPr>
          <p:cNvPr id="3" name="ctl00_pageContentPlace_AnalysisItemRenderer_76441_ctl17" descr="http://www.uv-evaluering.dk/ChartAxd.axd?i=dcp_ce1ea722D.jpeg&amp;_guid_=c850cb99-411d-415f-b640-9a4370abf35b"/>
          <p:cNvPicPr/>
          <p:nvPr/>
        </p:nvPicPr>
        <p:blipFill>
          <a:blip r:embed="rId3" cstate="print"/>
          <a:srcRect/>
          <a:stretch>
            <a:fillRect/>
          </a:stretch>
        </p:blipFill>
        <p:spPr bwMode="auto">
          <a:xfrm>
            <a:off x="4788024" y="620688"/>
            <a:ext cx="4104456" cy="3811905"/>
          </a:xfrm>
          <a:prstGeom prst="rect">
            <a:avLst/>
          </a:prstGeom>
          <a:noFill/>
          <a:ln w="9525">
            <a:noFill/>
            <a:miter lim="800000"/>
            <a:headEnd/>
            <a:tailEnd/>
          </a:ln>
        </p:spPr>
      </p:pic>
      <p:pic>
        <p:nvPicPr>
          <p:cNvPr id="4" name="Billede 3" descr="Nyt billede.JPG"/>
          <p:cNvPicPr>
            <a:picLocks noChangeAspect="1"/>
          </p:cNvPicPr>
          <p:nvPr/>
        </p:nvPicPr>
        <p:blipFill>
          <a:blip r:embed="rId4" cstate="print"/>
          <a:stretch>
            <a:fillRect/>
          </a:stretch>
        </p:blipFill>
        <p:spPr>
          <a:xfrm>
            <a:off x="6300192" y="5662208"/>
            <a:ext cx="2376264" cy="7445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442_ctl17" descr="http://www.uv-evaluering.dk/ChartAxd.axd?i=dcp_ce1ea722E.jpeg&amp;_guid_=49b9b35a-31dd-4c5c-b444-e54fda111922"/>
          <p:cNvPicPr/>
          <p:nvPr/>
        </p:nvPicPr>
        <p:blipFill>
          <a:blip r:embed="rId2" cstate="print"/>
          <a:srcRect/>
          <a:stretch>
            <a:fillRect/>
          </a:stretch>
        </p:blipFill>
        <p:spPr bwMode="auto">
          <a:xfrm>
            <a:off x="539552" y="476672"/>
            <a:ext cx="4104455" cy="3811905"/>
          </a:xfrm>
          <a:prstGeom prst="rect">
            <a:avLst/>
          </a:prstGeom>
          <a:noFill/>
          <a:ln w="9525">
            <a:noFill/>
            <a:miter lim="800000"/>
            <a:headEnd/>
            <a:tailEnd/>
          </a:ln>
        </p:spPr>
      </p:pic>
      <p:pic>
        <p:nvPicPr>
          <p:cNvPr id="3" name="ctl00_pageContentPlace_AnalysisItemRenderer_76443_ctl17" descr="http://www.uv-evaluering.dk/ChartAxd.axd?i=dcp_ce1ea722F.jpeg&amp;_guid_=a66dff84-1d4d-43ad-b3b5-5c4500c6932f"/>
          <p:cNvPicPr/>
          <p:nvPr/>
        </p:nvPicPr>
        <p:blipFill>
          <a:blip r:embed="rId3" cstate="print"/>
          <a:srcRect/>
          <a:stretch>
            <a:fillRect/>
          </a:stretch>
        </p:blipFill>
        <p:spPr bwMode="auto">
          <a:xfrm>
            <a:off x="4644008" y="476672"/>
            <a:ext cx="4343673" cy="3811905"/>
          </a:xfrm>
          <a:prstGeom prst="rect">
            <a:avLst/>
          </a:prstGeom>
          <a:noFill/>
          <a:ln w="9525">
            <a:noFill/>
            <a:miter lim="800000"/>
            <a:headEnd/>
            <a:tailEnd/>
          </a:ln>
        </p:spPr>
      </p:pic>
      <p:pic>
        <p:nvPicPr>
          <p:cNvPr id="4" name="Billede 3" descr="Nyt billede.JPG"/>
          <p:cNvPicPr>
            <a:picLocks noChangeAspect="1"/>
          </p:cNvPicPr>
          <p:nvPr/>
        </p:nvPicPr>
        <p:blipFill>
          <a:blip r:embed="rId4" cstate="print"/>
          <a:stretch>
            <a:fillRect/>
          </a:stretch>
        </p:blipFill>
        <p:spPr>
          <a:xfrm>
            <a:off x="6300192" y="5662208"/>
            <a:ext cx="2376264" cy="7445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467544" y="188640"/>
            <a:ext cx="7200800" cy="369332"/>
          </a:xfrm>
          <a:prstGeom prst="rect">
            <a:avLst/>
          </a:prstGeom>
          <a:noFill/>
        </p:spPr>
        <p:txBody>
          <a:bodyPr wrap="square" rtlCol="0">
            <a:spAutoFit/>
          </a:bodyPr>
          <a:lstStyle/>
          <a:p>
            <a:r>
              <a:rPr lang="da-DK" dirty="0" smtClean="0"/>
              <a:t>Har du kommentarer til dine introkurser?</a:t>
            </a:r>
            <a:endParaRPr lang="da-DK" dirty="0"/>
          </a:p>
        </p:txBody>
      </p:sp>
      <p:sp>
        <p:nvSpPr>
          <p:cNvPr id="3" name="Tekstboks 2"/>
          <p:cNvSpPr txBox="1"/>
          <p:nvPr/>
        </p:nvSpPr>
        <p:spPr>
          <a:xfrm>
            <a:off x="467544" y="620688"/>
            <a:ext cx="8208912" cy="5678478"/>
          </a:xfrm>
          <a:prstGeom prst="rect">
            <a:avLst/>
          </a:prstGeom>
          <a:noFill/>
        </p:spPr>
        <p:txBody>
          <a:bodyPr wrap="square" rtlCol="0">
            <a:spAutoFit/>
          </a:bodyPr>
          <a:lstStyle/>
          <a:p>
            <a:r>
              <a:rPr lang="da-DK" sz="1400" b="1" dirty="0" smtClean="0"/>
              <a:t>Generelt har langt størstedelen af tilbagemeldingerne  været positive og der har været meget ros.</a:t>
            </a:r>
          </a:p>
          <a:p>
            <a:r>
              <a:rPr lang="da-DK" sz="1400" dirty="0" smtClean="0"/>
              <a:t> </a:t>
            </a:r>
          </a:p>
          <a:p>
            <a:r>
              <a:rPr lang="da-DK" sz="1400" b="1" dirty="0" smtClean="0"/>
              <a:t>Andre tilbagemeldinger</a:t>
            </a:r>
          </a:p>
          <a:p>
            <a:pPr>
              <a:buFont typeface="Arial" pitchFamily="34" charset="0"/>
              <a:buChar char="•"/>
            </a:pPr>
            <a:r>
              <a:rPr lang="da-DK" sz="1100" dirty="0" smtClean="0"/>
              <a:t> måske passe på med at skifte lokale eller i det mindste giv besked om det som Fx have en lære der og fortælle hvor de rigtigt skal være</a:t>
            </a:r>
          </a:p>
          <a:p>
            <a:pPr>
              <a:buFont typeface="Arial" pitchFamily="34" charset="0"/>
              <a:buChar char="•"/>
            </a:pPr>
            <a:r>
              <a:rPr lang="da-DK" sz="1100" dirty="0" smtClean="0"/>
              <a:t> Jeg syntes at det var meget lærende på Bygge/Anlæg kurset. Jeg oplevede dog, at læreren ikke altid var der, når vi havde brug for hjælp. Men det gør heller ikke noget, for det endte med, at vi regnede det ud selv. :)</a:t>
            </a:r>
          </a:p>
          <a:p>
            <a:pPr>
              <a:buFont typeface="Arial" pitchFamily="34" charset="0"/>
              <a:buChar char="•"/>
            </a:pPr>
            <a:r>
              <a:rPr lang="da-DK" sz="1100" dirty="0" smtClean="0"/>
              <a:t> STX: De skal lade vær med at forvente så meget af os, vi aner jo ikke hvad det drejer sig om når vi kommer ud til de nye fag.</a:t>
            </a:r>
          </a:p>
          <a:p>
            <a:pPr>
              <a:buFont typeface="Arial" pitchFamily="34" charset="0"/>
              <a:buChar char="•"/>
            </a:pPr>
            <a:r>
              <a:rPr lang="da-DK" sz="1100" dirty="0" smtClean="0"/>
              <a:t> Mere, hvordan klasserne er hvor man også ser dem. Og mere aktivitet</a:t>
            </a:r>
          </a:p>
          <a:p>
            <a:pPr>
              <a:buFont typeface="Arial" pitchFamily="34" charset="0"/>
              <a:buChar char="•"/>
            </a:pPr>
            <a:r>
              <a:rPr lang="da-DK" sz="1100" dirty="0" smtClean="0"/>
              <a:t> Maribo Gymnasium: det var </a:t>
            </a:r>
            <a:r>
              <a:rPr lang="da-DK" sz="1100" dirty="0" err="1" smtClean="0"/>
              <a:t>simpelhen</a:t>
            </a:r>
            <a:r>
              <a:rPr lang="da-DK" sz="1100" dirty="0" smtClean="0"/>
              <a:t> så godt, man startede med at få en rundvisning så man kunne finde rundt, det var en rigtig god ide.</a:t>
            </a:r>
          </a:p>
          <a:p>
            <a:pPr>
              <a:buFont typeface="Arial" pitchFamily="34" charset="0"/>
              <a:buChar char="•"/>
            </a:pPr>
            <a:r>
              <a:rPr lang="da-DK" sz="1100" dirty="0" smtClean="0"/>
              <a:t> Jeg er ikke sikker på hvad jeg vil endnu, jeg tror at jeg bliver nødt til at tænke lidt mere over det, men jeg synes at det ville være godt hvis man fik et ark om hvad det er man kan blive ved f.eks. at gå på STX</a:t>
            </a:r>
          </a:p>
          <a:p>
            <a:pPr>
              <a:buFont typeface="Arial" pitchFamily="34" charset="0"/>
              <a:buChar char="•"/>
            </a:pPr>
            <a:r>
              <a:rPr lang="da-DK" sz="1100" dirty="0" smtClean="0"/>
              <a:t> HTX Nykøbing: det var så dårligt og </a:t>
            </a:r>
            <a:r>
              <a:rPr lang="da-DK" sz="1100" dirty="0" err="1" smtClean="0"/>
              <a:t>mega</a:t>
            </a:r>
            <a:r>
              <a:rPr lang="da-DK" sz="1100" dirty="0" smtClean="0"/>
              <a:t> kedeligt, de tog rigtig dårligt imod os. og </a:t>
            </a:r>
            <a:r>
              <a:rPr lang="da-DK" sz="1100" dirty="0" err="1" smtClean="0"/>
              <a:t>undevisningen</a:t>
            </a:r>
            <a:r>
              <a:rPr lang="da-DK" sz="1100" dirty="0" smtClean="0"/>
              <a:t> var bare ikke til vores niveau.</a:t>
            </a:r>
          </a:p>
          <a:p>
            <a:pPr>
              <a:buFont typeface="Arial" pitchFamily="34" charset="0"/>
              <a:buChar char="•"/>
            </a:pPr>
            <a:r>
              <a:rPr lang="da-DK" sz="1100" dirty="0" smtClean="0"/>
              <a:t> Man fik ikke noget at vide om at være bager/kok</a:t>
            </a:r>
          </a:p>
          <a:p>
            <a:pPr>
              <a:buFont typeface="Arial" pitchFamily="34" charset="0"/>
              <a:buChar char="•"/>
            </a:pPr>
            <a:r>
              <a:rPr lang="da-DK" sz="1100" dirty="0" smtClean="0"/>
              <a:t> Smed: Jeg syntes de skulle forklarer lidt mere om hvordan man slukker for </a:t>
            </a:r>
            <a:r>
              <a:rPr lang="da-DK" sz="1100" dirty="0" err="1" smtClean="0"/>
              <a:t>flammeskæren</a:t>
            </a:r>
            <a:r>
              <a:rPr lang="da-DK" sz="1100" dirty="0" smtClean="0"/>
              <a:t>. Også at de skulle have været der lidt mere, for lige pludseligt var de bare gået, også stod vi der, fem unge, som ikke viste, hvad vi skulle gøre med maskinerne. Det var ikke særlig struktureret synes jeg.</a:t>
            </a:r>
          </a:p>
          <a:p>
            <a:pPr>
              <a:buFont typeface="Arial" pitchFamily="34" charset="0"/>
              <a:buChar char="•"/>
            </a:pPr>
            <a:r>
              <a:rPr lang="da-DK" sz="1100" dirty="0" smtClean="0"/>
              <a:t> STX: det ville være rart at høre noget mere fra eleverne på STX, så man vidste hvad de synes om at gå der.</a:t>
            </a:r>
          </a:p>
          <a:p>
            <a:pPr>
              <a:buFont typeface="Arial" pitchFamily="34" charset="0"/>
              <a:buChar char="•"/>
            </a:pPr>
            <a:r>
              <a:rPr lang="da-DK" sz="1100" dirty="0" smtClean="0"/>
              <a:t> Dyrepasser: Jeg synes det var enormt kedeligt og at jeg lige så godt kunne have slået tingene op på nettet hvis det var det jeg ville. jeg syntes at CELF skulle have rettet/set deres fejl på brevet inden de sendte det ud.(det skabte megen forvirring) det var slet ikke sjovt og vi fik ikke noget at vide om selve uddannelserne.</a:t>
            </a:r>
          </a:p>
          <a:p>
            <a:pPr>
              <a:buFont typeface="Arial" pitchFamily="34" charset="0"/>
              <a:buChar char="•"/>
            </a:pPr>
            <a:r>
              <a:rPr lang="da-DK" sz="1100" dirty="0" smtClean="0"/>
              <a:t> der var nole dumme piger i htx der kommenterede at de ikke kunne lide os og var glade nå alle brobyggere var væk</a:t>
            </a:r>
          </a:p>
          <a:p>
            <a:pPr>
              <a:buFont typeface="Arial" pitchFamily="34" charset="0"/>
              <a:buChar char="•"/>
            </a:pPr>
            <a:r>
              <a:rPr lang="da-DK" sz="1100" dirty="0" smtClean="0"/>
              <a:t> i htx (venteværelse) fik vi knap så god velkomst.. fra første dag om morgenen starter vi med at 2 piger går igennem rummet og nærmest </a:t>
            </a:r>
            <a:r>
              <a:rPr lang="da-DK" sz="1100" dirty="0" err="1" smtClean="0"/>
              <a:t>råber'Kæft</a:t>
            </a:r>
            <a:r>
              <a:rPr lang="da-DK" sz="1100" dirty="0" smtClean="0"/>
              <a:t> hvor vi glæder os til de skide brobyggere er væk' ikke den bedste velkomst</a:t>
            </a:r>
          </a:p>
          <a:p>
            <a:pPr>
              <a:buFont typeface="Arial" pitchFamily="34" charset="0"/>
              <a:buChar char="•"/>
            </a:pPr>
            <a:r>
              <a:rPr lang="da-DK" sz="1100" dirty="0" smtClean="0"/>
              <a:t> Jeg synes at man på STX, skal give de elever, som kommer på skolen for at se den, give dem lidt mere viden om valgfagene, end de normale fag.</a:t>
            </a:r>
          </a:p>
          <a:p>
            <a:pPr>
              <a:buFont typeface="Arial" pitchFamily="34" charset="0"/>
              <a:buChar char="•"/>
            </a:pPr>
            <a:r>
              <a:rPr lang="da-DK" sz="1100" dirty="0" smtClean="0"/>
              <a:t> STX Man skulle have fulgt en klasse imens de havde normale timer, så man kunne se hvordan det foregik.</a:t>
            </a:r>
          </a:p>
          <a:p>
            <a:pPr>
              <a:buFont typeface="Arial" pitchFamily="34" charset="0"/>
              <a:buChar char="•"/>
            </a:pPr>
            <a:r>
              <a:rPr lang="da-DK" sz="1100" dirty="0" smtClean="0"/>
              <a:t> Jeg synes at STX, burde have mere fokus på de fag, vi ikke har kendskab til. Eksempelvis Bioteknologi. Jeg synes at det er unødvendigt at vi skal have engelsk, da det er et fag, vi allerede kender. Jeg synes også at man skal have mulighed for, om man vil have humanistiske fag eller naturvidenskabelige fag. Jeg ville gerne have mulighed for at vælge, da jeg regner med at tage på en </a:t>
            </a:r>
            <a:r>
              <a:rPr lang="da-DK" sz="1100" dirty="0" err="1" smtClean="0"/>
              <a:t>naturvidenskablig</a:t>
            </a:r>
            <a:r>
              <a:rPr lang="da-DK" sz="1100" dirty="0" smtClean="0"/>
              <a:t> linje, og derfor vil jeg gerne vide hvordan de fag fungerer.</a:t>
            </a:r>
          </a:p>
          <a:p>
            <a:pPr>
              <a:buFont typeface="Arial" pitchFamily="34" charset="0"/>
              <a:buChar char="•"/>
            </a:pPr>
            <a:endParaRPr lang="da-DK" sz="1200" dirty="0" smtClean="0"/>
          </a:p>
          <a:p>
            <a:pPr>
              <a:buFont typeface="Arial" pitchFamily="34" charset="0"/>
              <a:buChar char="•"/>
            </a:pPr>
            <a:endParaRPr lang="da-DK" sz="1200" dirty="0"/>
          </a:p>
        </p:txBody>
      </p:sp>
      <p:pic>
        <p:nvPicPr>
          <p:cNvPr id="4" name="Billede 3" descr="Nyt billede.JPG"/>
          <p:cNvPicPr>
            <a:picLocks noChangeAspect="1"/>
          </p:cNvPicPr>
          <p:nvPr/>
        </p:nvPicPr>
        <p:blipFill>
          <a:blip r:embed="rId2" cstate="print"/>
          <a:stretch>
            <a:fillRect/>
          </a:stretch>
        </p:blipFill>
        <p:spPr>
          <a:xfrm>
            <a:off x="6300192" y="5662208"/>
            <a:ext cx="2376264" cy="7445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611560" y="1196752"/>
            <a:ext cx="7200800" cy="769441"/>
          </a:xfrm>
          <a:prstGeom prst="rect">
            <a:avLst/>
          </a:prstGeom>
          <a:noFill/>
        </p:spPr>
        <p:txBody>
          <a:bodyPr wrap="square" rtlCol="0">
            <a:spAutoFit/>
          </a:bodyPr>
          <a:lstStyle/>
          <a:p>
            <a:pPr algn="ctr"/>
            <a:r>
              <a:rPr lang="da-DK" sz="4400" b="1" dirty="0" smtClean="0"/>
              <a:t>Brobygning 2014</a:t>
            </a:r>
            <a:endParaRPr lang="da-DK" sz="4400" b="1" dirty="0"/>
          </a:p>
        </p:txBody>
      </p:sp>
      <p:pic>
        <p:nvPicPr>
          <p:cNvPr id="3" name="Billede 2" descr="Nyt billede.JPG"/>
          <p:cNvPicPr>
            <a:picLocks noChangeAspect="1"/>
          </p:cNvPicPr>
          <p:nvPr/>
        </p:nvPicPr>
        <p:blipFill>
          <a:blip r:embed="rId2" cstate="print"/>
          <a:stretch>
            <a:fillRect/>
          </a:stretch>
        </p:blipFill>
        <p:spPr>
          <a:xfrm>
            <a:off x="6300192" y="5662208"/>
            <a:ext cx="2376264" cy="744563"/>
          </a:xfrm>
          <a:prstGeom prst="rect">
            <a:avLst/>
          </a:prstGeom>
        </p:spPr>
      </p:pic>
      <p:sp>
        <p:nvSpPr>
          <p:cNvPr id="4" name="Tekstboks 3"/>
          <p:cNvSpPr txBox="1"/>
          <p:nvPr/>
        </p:nvSpPr>
        <p:spPr>
          <a:xfrm>
            <a:off x="1475656" y="2708920"/>
            <a:ext cx="5256584" cy="923330"/>
          </a:xfrm>
          <a:prstGeom prst="rect">
            <a:avLst/>
          </a:prstGeom>
          <a:noFill/>
        </p:spPr>
        <p:txBody>
          <a:bodyPr wrap="square" rtlCol="0">
            <a:spAutoFit/>
          </a:bodyPr>
          <a:lstStyle/>
          <a:p>
            <a:r>
              <a:rPr lang="da-DK" dirty="0" smtClean="0"/>
              <a:t>Antal </a:t>
            </a:r>
            <a:r>
              <a:rPr lang="da-DK" dirty="0" err="1" smtClean="0"/>
              <a:t>broforløb</a:t>
            </a:r>
            <a:r>
              <a:rPr lang="da-DK" dirty="0" smtClean="0"/>
              <a:t>		1681</a:t>
            </a:r>
          </a:p>
          <a:p>
            <a:r>
              <a:rPr lang="da-DK" dirty="0" smtClean="0"/>
              <a:t>Antal besvarelser		86</a:t>
            </a:r>
          </a:p>
          <a:p>
            <a:r>
              <a:rPr lang="da-DK" dirty="0" smtClean="0"/>
              <a:t>Besparelsesprocent		5,11</a:t>
            </a:r>
            <a:endParaRPr lang="da-DK"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380_ctl17" descr="http://www.uv-evaluering.dk/ChartAxd.axd?i=dcp_ce1ea7222.jpeg&amp;_guid_=5bebef9a-0cb3-42f6-b139-2563f3db1d45"/>
          <p:cNvPicPr/>
          <p:nvPr/>
        </p:nvPicPr>
        <p:blipFill>
          <a:blip r:embed="rId2" cstate="print"/>
          <a:srcRect/>
          <a:stretch>
            <a:fillRect/>
          </a:stretch>
        </p:blipFill>
        <p:spPr bwMode="auto">
          <a:xfrm>
            <a:off x="323528" y="404664"/>
            <a:ext cx="4392487" cy="3811905"/>
          </a:xfrm>
          <a:prstGeom prst="rect">
            <a:avLst/>
          </a:prstGeom>
          <a:noFill/>
          <a:ln w="9525">
            <a:noFill/>
            <a:miter lim="800000"/>
            <a:headEnd/>
            <a:tailEnd/>
          </a:ln>
        </p:spPr>
      </p:pic>
      <p:pic>
        <p:nvPicPr>
          <p:cNvPr id="3" name="ctl00_pageContentPlace_AnalysisItemRenderer_76383_ctl17" descr="http://www.uv-evaluering.dk/ChartAxd.axd?i=dcp_ce1ea7225.jpeg&amp;_guid_=7b04dfb2-d2f7-4d69-9128-2ebcdb58d9ac"/>
          <p:cNvPicPr/>
          <p:nvPr/>
        </p:nvPicPr>
        <p:blipFill>
          <a:blip r:embed="rId3" cstate="print"/>
          <a:srcRect/>
          <a:stretch>
            <a:fillRect/>
          </a:stretch>
        </p:blipFill>
        <p:spPr bwMode="auto">
          <a:xfrm>
            <a:off x="4716016" y="404664"/>
            <a:ext cx="4199657" cy="3816424"/>
          </a:xfrm>
          <a:prstGeom prst="rect">
            <a:avLst/>
          </a:prstGeom>
          <a:noFill/>
          <a:ln w="9525">
            <a:noFill/>
            <a:miter lim="800000"/>
            <a:headEnd/>
            <a:tailEnd/>
          </a:ln>
        </p:spPr>
      </p:pic>
      <p:pic>
        <p:nvPicPr>
          <p:cNvPr id="4" name="Billede 3" descr="Nyt billede.JPG"/>
          <p:cNvPicPr>
            <a:picLocks noChangeAspect="1"/>
          </p:cNvPicPr>
          <p:nvPr/>
        </p:nvPicPr>
        <p:blipFill>
          <a:blip r:embed="rId4" cstate="print"/>
          <a:stretch>
            <a:fillRect/>
          </a:stretch>
        </p:blipFill>
        <p:spPr>
          <a:xfrm>
            <a:off x="6300192" y="5662208"/>
            <a:ext cx="2376264" cy="7445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384_ctl17" descr="http://www.uv-evaluering.dk/ChartAxd.axd?i=dcp_ce1ea7226.jpeg&amp;_guid_=4c9a094b-f348-45f0-b8d2-ccad128fc19b"/>
          <p:cNvPicPr/>
          <p:nvPr/>
        </p:nvPicPr>
        <p:blipFill>
          <a:blip r:embed="rId2" cstate="print"/>
          <a:srcRect/>
          <a:stretch>
            <a:fillRect/>
          </a:stretch>
        </p:blipFill>
        <p:spPr bwMode="auto">
          <a:xfrm>
            <a:off x="251520" y="404665"/>
            <a:ext cx="5711825" cy="3312368"/>
          </a:xfrm>
          <a:prstGeom prst="rect">
            <a:avLst/>
          </a:prstGeom>
          <a:noFill/>
          <a:ln w="9525">
            <a:noFill/>
            <a:miter lim="800000"/>
            <a:headEnd/>
            <a:tailEnd/>
          </a:ln>
        </p:spPr>
      </p:pic>
      <p:sp>
        <p:nvSpPr>
          <p:cNvPr id="3" name="Tekstboks 2"/>
          <p:cNvSpPr txBox="1"/>
          <p:nvPr/>
        </p:nvSpPr>
        <p:spPr>
          <a:xfrm>
            <a:off x="467544" y="3717032"/>
            <a:ext cx="6192688" cy="2677656"/>
          </a:xfrm>
          <a:prstGeom prst="rect">
            <a:avLst/>
          </a:prstGeom>
          <a:noFill/>
        </p:spPr>
        <p:txBody>
          <a:bodyPr wrap="square" rtlCol="0">
            <a:spAutoFit/>
          </a:bodyPr>
          <a:lstStyle/>
          <a:p>
            <a:r>
              <a:rPr lang="da-DK" sz="1400" dirty="0" smtClean="0"/>
              <a:t>Hvad kunne gøres bedre?</a:t>
            </a:r>
          </a:p>
          <a:p>
            <a:r>
              <a:rPr lang="da-DK" sz="1400" dirty="0" smtClean="0"/>
              <a:t>- Man kunne gøre det mere livligt.</a:t>
            </a:r>
          </a:p>
          <a:p>
            <a:r>
              <a:rPr lang="da-DK" sz="1400" dirty="0" smtClean="0"/>
              <a:t>- Bedre rundvisning på skolen og det faglige niveau.</a:t>
            </a:r>
          </a:p>
          <a:p>
            <a:r>
              <a:rPr lang="da-DK" sz="1400" dirty="0" smtClean="0"/>
              <a:t>- Timerne kunne gøres mere interessant, i stedet for at det hele tiden kun var introduktioner. Så man kunne få en bedre fornemmelse af de rigtige timer.</a:t>
            </a:r>
          </a:p>
          <a:p>
            <a:r>
              <a:rPr lang="da-DK" sz="1400" dirty="0" smtClean="0"/>
              <a:t>- Holde styr på eleverne, da de ikke var særlig gode til at arbejde sammen de 2 forskellige skoler. Vi (realskolen) følte at de (fjordskolen) nedgjorte os med en masse dårlige kommentarer.</a:t>
            </a:r>
          </a:p>
          <a:p>
            <a:pPr>
              <a:buFontTx/>
              <a:buChar char="-"/>
            </a:pPr>
            <a:r>
              <a:rPr lang="da-DK" sz="1400" dirty="0" smtClean="0"/>
              <a:t>Vi gemmen gik nogle af de samme ting som i 8.klasse. fx i matematik og spansk. Det synes jeg, at ikke var rimeligt da vi når går i 10. klasse. Det synes jeg, helt sikkert kunne for bedres.</a:t>
            </a:r>
          </a:p>
          <a:p>
            <a:pPr>
              <a:buFontTx/>
              <a:buChar char="-"/>
            </a:pPr>
            <a:r>
              <a:rPr lang="da-DK" sz="1400" i="1" dirty="0" smtClean="0"/>
              <a:t>Pigerne på skolen </a:t>
            </a:r>
            <a:r>
              <a:rPr lang="da-DK" sz="1400" i="1" dirty="0" smtClean="0">
                <a:sym typeface="Wingdings" pitchFamily="2" charset="2"/>
              </a:rPr>
              <a:t></a:t>
            </a:r>
            <a:endParaRPr lang="da-DK" i="1" dirty="0"/>
          </a:p>
        </p:txBody>
      </p:sp>
      <p:pic>
        <p:nvPicPr>
          <p:cNvPr id="4" name="Billede 3" descr="Nyt billede.JPG"/>
          <p:cNvPicPr>
            <a:picLocks noChangeAspect="1"/>
          </p:cNvPicPr>
          <p:nvPr/>
        </p:nvPicPr>
        <p:blipFill>
          <a:blip r:embed="rId3" cstate="print"/>
          <a:stretch>
            <a:fillRect/>
          </a:stretch>
        </p:blipFill>
        <p:spPr>
          <a:xfrm>
            <a:off x="6444208" y="5877272"/>
            <a:ext cx="2376264" cy="744563"/>
          </a:xfrm>
          <a:prstGeom prst="rect">
            <a:avLst/>
          </a:prstGeom>
        </p:spPr>
      </p:pic>
      <p:sp>
        <p:nvSpPr>
          <p:cNvPr id="5" name="Tekstboks 4"/>
          <p:cNvSpPr txBox="1"/>
          <p:nvPr/>
        </p:nvSpPr>
        <p:spPr>
          <a:xfrm>
            <a:off x="4644008" y="3068960"/>
            <a:ext cx="864096" cy="461665"/>
          </a:xfrm>
          <a:prstGeom prst="rect">
            <a:avLst/>
          </a:prstGeom>
          <a:noFill/>
        </p:spPr>
        <p:txBody>
          <a:bodyPr wrap="square" rtlCol="0">
            <a:spAutoFit/>
          </a:bodyPr>
          <a:lstStyle/>
          <a:p>
            <a:r>
              <a:rPr lang="da-DK" sz="800" dirty="0" smtClean="0"/>
              <a:t>2014=72% </a:t>
            </a:r>
            <a:r>
              <a:rPr lang="da-DK" sz="800" dirty="0" err="1" smtClean="0"/>
              <a:t>megetgodt</a:t>
            </a:r>
            <a:r>
              <a:rPr lang="da-DK" sz="800" dirty="0" smtClean="0"/>
              <a:t> og godt</a:t>
            </a:r>
            <a:endParaRPr lang="da-DK"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387_ctl17" descr="http://www.uv-evaluering.dk/ChartAxd.axd?i=dcp_ce1ea7228.jpeg&amp;_guid_=54cb623d-e826-4bdc-9a3f-2c2ff05ee9e6"/>
          <p:cNvPicPr/>
          <p:nvPr/>
        </p:nvPicPr>
        <p:blipFill>
          <a:blip r:embed="rId2" cstate="print"/>
          <a:srcRect/>
          <a:stretch>
            <a:fillRect/>
          </a:stretch>
        </p:blipFill>
        <p:spPr bwMode="auto">
          <a:xfrm>
            <a:off x="467544" y="260648"/>
            <a:ext cx="5711825" cy="3811905"/>
          </a:xfrm>
          <a:prstGeom prst="rect">
            <a:avLst/>
          </a:prstGeom>
          <a:noFill/>
          <a:ln w="9525">
            <a:noFill/>
            <a:miter lim="800000"/>
            <a:headEnd/>
            <a:tailEnd/>
          </a:ln>
        </p:spPr>
      </p:pic>
      <p:sp>
        <p:nvSpPr>
          <p:cNvPr id="3" name="Tekstboks 2"/>
          <p:cNvSpPr txBox="1"/>
          <p:nvPr/>
        </p:nvSpPr>
        <p:spPr>
          <a:xfrm>
            <a:off x="467544" y="4221088"/>
            <a:ext cx="6192688" cy="2308324"/>
          </a:xfrm>
          <a:prstGeom prst="rect">
            <a:avLst/>
          </a:prstGeom>
          <a:noFill/>
        </p:spPr>
        <p:txBody>
          <a:bodyPr wrap="square" rtlCol="0">
            <a:spAutoFit/>
          </a:bodyPr>
          <a:lstStyle/>
          <a:p>
            <a:r>
              <a:rPr lang="da-DK" dirty="0" smtClean="0"/>
              <a:t>Hvad kunne gøres bedre?</a:t>
            </a:r>
          </a:p>
          <a:p>
            <a:r>
              <a:rPr lang="da-DK" dirty="0" smtClean="0"/>
              <a:t>- At det var sådan at vi skulle prøve fagene, det var godt at prøve hvordan det var, jeg troede bare at vi skulle ind og høre om de forskellige ting :)</a:t>
            </a:r>
          </a:p>
          <a:p>
            <a:r>
              <a:rPr lang="da-DK" dirty="0" smtClean="0"/>
              <a:t>- </a:t>
            </a:r>
            <a:r>
              <a:rPr lang="da-DK" dirty="0" err="1" smtClean="0"/>
              <a:t>Bustiderne</a:t>
            </a:r>
            <a:endParaRPr lang="da-DK" dirty="0" smtClean="0"/>
          </a:p>
          <a:p>
            <a:r>
              <a:rPr lang="da-DK" dirty="0" smtClean="0"/>
              <a:t>-</a:t>
            </a:r>
          </a:p>
          <a:p>
            <a:r>
              <a:rPr lang="da-DK" dirty="0" smtClean="0"/>
              <a:t>- </a:t>
            </a:r>
            <a:r>
              <a:rPr lang="da-DK" i="1" dirty="0" smtClean="0"/>
              <a:t>Om der var lækre piger på skolerne</a:t>
            </a:r>
          </a:p>
          <a:p>
            <a:r>
              <a:rPr lang="da-DK" i="1" dirty="0" smtClean="0"/>
              <a:t>- Pauserne mellem </a:t>
            </a:r>
            <a:r>
              <a:rPr lang="da-DK" i="1" dirty="0" err="1" smtClean="0"/>
              <a:t>frikvater</a:t>
            </a:r>
            <a:endParaRPr lang="da-DK" i="1" dirty="0"/>
          </a:p>
        </p:txBody>
      </p:sp>
      <p:pic>
        <p:nvPicPr>
          <p:cNvPr id="4" name="Billede 3" descr="Nyt billede.JPG"/>
          <p:cNvPicPr>
            <a:picLocks noChangeAspect="1"/>
          </p:cNvPicPr>
          <p:nvPr/>
        </p:nvPicPr>
        <p:blipFill>
          <a:blip r:embed="rId3" cstate="print"/>
          <a:stretch>
            <a:fillRect/>
          </a:stretch>
        </p:blipFill>
        <p:spPr>
          <a:xfrm>
            <a:off x="6300192" y="5662208"/>
            <a:ext cx="2376264" cy="744563"/>
          </a:xfrm>
          <a:prstGeom prst="rect">
            <a:avLst/>
          </a:prstGeom>
        </p:spPr>
      </p:pic>
      <p:sp>
        <p:nvSpPr>
          <p:cNvPr id="5" name="Tekstboks 4"/>
          <p:cNvSpPr txBox="1"/>
          <p:nvPr/>
        </p:nvSpPr>
        <p:spPr>
          <a:xfrm>
            <a:off x="4644008" y="3068960"/>
            <a:ext cx="864096" cy="215444"/>
          </a:xfrm>
          <a:prstGeom prst="rect">
            <a:avLst/>
          </a:prstGeom>
          <a:noFill/>
        </p:spPr>
        <p:txBody>
          <a:bodyPr wrap="square" rtlCol="0">
            <a:spAutoFit/>
          </a:bodyPr>
          <a:lstStyle/>
          <a:p>
            <a:r>
              <a:rPr lang="da-DK" sz="800" dirty="0" smtClean="0"/>
              <a:t>2014=70%  ja</a:t>
            </a:r>
            <a:endParaRPr lang="da-DK"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389_ctl17" descr="http://www.uv-evaluering.dk/ChartAxd.axd?i=dcp_ce1ea7229.jpeg&amp;_guid_=25aee490-7df8-4709-84c6-8255c026cff9"/>
          <p:cNvPicPr/>
          <p:nvPr/>
        </p:nvPicPr>
        <p:blipFill>
          <a:blip r:embed="rId2" cstate="print"/>
          <a:srcRect/>
          <a:stretch>
            <a:fillRect/>
          </a:stretch>
        </p:blipFill>
        <p:spPr bwMode="auto">
          <a:xfrm>
            <a:off x="467544" y="476673"/>
            <a:ext cx="5711825" cy="3312368"/>
          </a:xfrm>
          <a:prstGeom prst="rect">
            <a:avLst/>
          </a:prstGeom>
          <a:noFill/>
          <a:ln w="9525">
            <a:noFill/>
            <a:miter lim="800000"/>
            <a:headEnd/>
            <a:tailEnd/>
          </a:ln>
        </p:spPr>
      </p:pic>
      <p:sp>
        <p:nvSpPr>
          <p:cNvPr id="3" name="Tekstboks 2"/>
          <p:cNvSpPr txBox="1"/>
          <p:nvPr/>
        </p:nvSpPr>
        <p:spPr>
          <a:xfrm>
            <a:off x="395536" y="3789040"/>
            <a:ext cx="6840760" cy="2677656"/>
          </a:xfrm>
          <a:prstGeom prst="rect">
            <a:avLst/>
          </a:prstGeom>
          <a:noFill/>
        </p:spPr>
        <p:txBody>
          <a:bodyPr wrap="square" rtlCol="0">
            <a:spAutoFit/>
          </a:bodyPr>
          <a:lstStyle/>
          <a:p>
            <a:r>
              <a:rPr lang="da-DK" sz="1400" dirty="0" smtClean="0"/>
              <a:t>Hvad kunne gøres bedre?</a:t>
            </a:r>
          </a:p>
          <a:p>
            <a:r>
              <a:rPr lang="da-DK" sz="1400" dirty="0" smtClean="0"/>
              <a:t>- De ældre burde lade vær med at kaste ting efter "madpakkerne"</a:t>
            </a:r>
          </a:p>
          <a:p>
            <a:r>
              <a:rPr lang="da-DK" sz="1400" dirty="0" smtClean="0"/>
              <a:t>- Skolens </a:t>
            </a:r>
            <a:r>
              <a:rPr lang="da-DK" sz="1400" dirty="0" err="1" smtClean="0"/>
              <a:t>uuvejledere</a:t>
            </a:r>
            <a:r>
              <a:rPr lang="da-DK" sz="1400" dirty="0" smtClean="0"/>
              <a:t> var ramt af sygdom da vi kom, så der var en del forvirring</a:t>
            </a:r>
          </a:p>
          <a:p>
            <a:pPr>
              <a:buFontTx/>
              <a:buChar char="-"/>
            </a:pPr>
            <a:r>
              <a:rPr lang="da-DK" sz="1400" dirty="0" smtClean="0"/>
              <a:t>Man blev modtaget fint, men når man kommer alene, så er det lidt svært at finde ud af, hvor man bør gøre af sig selv, når man ingen kender. Man mangler måske lidt tryghed et eller andet sted.</a:t>
            </a:r>
          </a:p>
          <a:p>
            <a:pPr>
              <a:buFontTx/>
              <a:buChar char="-"/>
            </a:pPr>
            <a:r>
              <a:rPr lang="da-DK" sz="1400" dirty="0" smtClean="0"/>
              <a:t>Jeg kendte en masse venlige folk som der allerede i forvejen gik på HHX, men Fjordskolen </a:t>
            </a:r>
            <a:r>
              <a:rPr lang="da-DK" sz="1400" dirty="0" err="1" smtClean="0"/>
              <a:t>fucked</a:t>
            </a:r>
            <a:r>
              <a:rPr lang="da-DK" sz="1400" dirty="0" smtClean="0"/>
              <a:t> det hele op</a:t>
            </a:r>
          </a:p>
          <a:p>
            <a:pPr>
              <a:buFontTx/>
              <a:buChar char="-"/>
            </a:pPr>
            <a:r>
              <a:rPr lang="da-DK" sz="1400" dirty="0" smtClean="0"/>
              <a:t>Det er svært at skulle finde frem til lokalet man skal være i når man aldrig har været der før. Derfor ville det være godt, hvis vejlederen møder en i forhallen</a:t>
            </a:r>
          </a:p>
          <a:p>
            <a:r>
              <a:rPr lang="da-DK" sz="1400" dirty="0" smtClean="0"/>
              <a:t>-</a:t>
            </a:r>
          </a:p>
          <a:p>
            <a:r>
              <a:rPr lang="da-DK" sz="1400" dirty="0" smtClean="0"/>
              <a:t>- </a:t>
            </a:r>
            <a:r>
              <a:rPr lang="da-DK" sz="1400" i="1" dirty="0" smtClean="0"/>
              <a:t>Udlevering af gratis kreditkort til brug i forløbet.</a:t>
            </a:r>
            <a:endParaRPr lang="da-DK" sz="1400" i="1" dirty="0"/>
          </a:p>
        </p:txBody>
      </p:sp>
      <p:pic>
        <p:nvPicPr>
          <p:cNvPr id="4" name="Billede 3" descr="Nyt billede.JPG"/>
          <p:cNvPicPr>
            <a:picLocks noChangeAspect="1"/>
          </p:cNvPicPr>
          <p:nvPr/>
        </p:nvPicPr>
        <p:blipFill>
          <a:blip r:embed="rId3" cstate="print"/>
          <a:stretch>
            <a:fillRect/>
          </a:stretch>
        </p:blipFill>
        <p:spPr>
          <a:xfrm>
            <a:off x="6444208" y="5805264"/>
            <a:ext cx="2376264" cy="744563"/>
          </a:xfrm>
          <a:prstGeom prst="rect">
            <a:avLst/>
          </a:prstGeom>
        </p:spPr>
      </p:pic>
      <p:sp>
        <p:nvSpPr>
          <p:cNvPr id="5" name="Tekstboks 4"/>
          <p:cNvSpPr txBox="1"/>
          <p:nvPr/>
        </p:nvSpPr>
        <p:spPr>
          <a:xfrm>
            <a:off x="4644008" y="3068960"/>
            <a:ext cx="864096" cy="461665"/>
          </a:xfrm>
          <a:prstGeom prst="rect">
            <a:avLst/>
          </a:prstGeom>
          <a:noFill/>
        </p:spPr>
        <p:txBody>
          <a:bodyPr wrap="square" rtlCol="0">
            <a:spAutoFit/>
          </a:bodyPr>
          <a:lstStyle/>
          <a:p>
            <a:r>
              <a:rPr lang="da-DK" sz="800" dirty="0" smtClean="0"/>
              <a:t>2014= 82% meget godt og godt</a:t>
            </a:r>
            <a:endParaRPr lang="da-DK"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391_ctl17" descr="http://www.uv-evaluering.dk/ChartAxd.axd?i=dcp_ce1ea722A.jpeg&amp;_guid_=e63c1a87-5912-4785-9aca-d5f030aa5856"/>
          <p:cNvPicPr/>
          <p:nvPr/>
        </p:nvPicPr>
        <p:blipFill>
          <a:blip r:embed="rId2" cstate="print"/>
          <a:srcRect/>
          <a:stretch>
            <a:fillRect/>
          </a:stretch>
        </p:blipFill>
        <p:spPr bwMode="auto">
          <a:xfrm>
            <a:off x="323528" y="188640"/>
            <a:ext cx="5711825" cy="3811905"/>
          </a:xfrm>
          <a:prstGeom prst="rect">
            <a:avLst/>
          </a:prstGeom>
          <a:noFill/>
          <a:ln w="9525">
            <a:noFill/>
            <a:miter lim="800000"/>
            <a:headEnd/>
            <a:tailEnd/>
          </a:ln>
        </p:spPr>
      </p:pic>
      <p:sp>
        <p:nvSpPr>
          <p:cNvPr id="3" name="Tekstboks 2"/>
          <p:cNvSpPr txBox="1"/>
          <p:nvPr/>
        </p:nvSpPr>
        <p:spPr>
          <a:xfrm>
            <a:off x="467544" y="4221088"/>
            <a:ext cx="6192688" cy="2031325"/>
          </a:xfrm>
          <a:prstGeom prst="rect">
            <a:avLst/>
          </a:prstGeom>
          <a:noFill/>
        </p:spPr>
        <p:txBody>
          <a:bodyPr wrap="square" rtlCol="0">
            <a:spAutoFit/>
          </a:bodyPr>
          <a:lstStyle/>
          <a:p>
            <a:r>
              <a:rPr lang="da-DK" dirty="0" smtClean="0"/>
              <a:t>Hvad kunne gøres bedre?</a:t>
            </a:r>
          </a:p>
          <a:p>
            <a:r>
              <a:rPr lang="da-DK" dirty="0" smtClean="0"/>
              <a:t>- Den burde gøres lidt mere livlig, og få dem til at larme til at holde mund.</a:t>
            </a:r>
          </a:p>
          <a:p>
            <a:r>
              <a:rPr lang="da-DK" dirty="0" smtClean="0"/>
              <a:t>- Mindre "introduktion", mere normale timer.</a:t>
            </a:r>
          </a:p>
          <a:p>
            <a:r>
              <a:rPr lang="da-DK" dirty="0" smtClean="0"/>
              <a:t>- I nogle af timerne var der meget snak fra lærerens side, og ikke så meget fra vores (brobygningseleverne)-</a:t>
            </a:r>
          </a:p>
          <a:p>
            <a:r>
              <a:rPr lang="da-DK" dirty="0"/>
              <a:t>-</a:t>
            </a:r>
          </a:p>
        </p:txBody>
      </p:sp>
      <p:pic>
        <p:nvPicPr>
          <p:cNvPr id="4" name="Billede 3" descr="Nyt billede.JPG"/>
          <p:cNvPicPr>
            <a:picLocks noChangeAspect="1"/>
          </p:cNvPicPr>
          <p:nvPr/>
        </p:nvPicPr>
        <p:blipFill>
          <a:blip r:embed="rId3" cstate="print"/>
          <a:stretch>
            <a:fillRect/>
          </a:stretch>
        </p:blipFill>
        <p:spPr>
          <a:xfrm>
            <a:off x="6300192" y="5662208"/>
            <a:ext cx="2376264" cy="744563"/>
          </a:xfrm>
          <a:prstGeom prst="rect">
            <a:avLst/>
          </a:prstGeom>
        </p:spPr>
      </p:pic>
      <p:sp>
        <p:nvSpPr>
          <p:cNvPr id="5" name="Tekstboks 4"/>
          <p:cNvSpPr txBox="1"/>
          <p:nvPr/>
        </p:nvSpPr>
        <p:spPr>
          <a:xfrm>
            <a:off x="4644008" y="3068960"/>
            <a:ext cx="864096" cy="461665"/>
          </a:xfrm>
          <a:prstGeom prst="rect">
            <a:avLst/>
          </a:prstGeom>
          <a:noFill/>
        </p:spPr>
        <p:txBody>
          <a:bodyPr wrap="square" rtlCol="0">
            <a:spAutoFit/>
          </a:bodyPr>
          <a:lstStyle/>
          <a:p>
            <a:r>
              <a:rPr lang="da-DK" sz="800" dirty="0" smtClean="0"/>
              <a:t>2014=73% meget godt og godt</a:t>
            </a:r>
            <a:endParaRPr lang="da-DK"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393_ctl17" descr="http://www.uv-evaluering.dk/ChartAxd.axd?i=dcp_ce1ea722B.jpeg&amp;_guid_=bd737393-15de-4823-bcab-b3a1fe2377f3"/>
          <p:cNvPicPr/>
          <p:nvPr/>
        </p:nvPicPr>
        <p:blipFill>
          <a:blip r:embed="rId2" cstate="print"/>
          <a:srcRect/>
          <a:stretch>
            <a:fillRect/>
          </a:stretch>
        </p:blipFill>
        <p:spPr bwMode="auto">
          <a:xfrm>
            <a:off x="467544" y="332656"/>
            <a:ext cx="5711825" cy="3811905"/>
          </a:xfrm>
          <a:prstGeom prst="rect">
            <a:avLst/>
          </a:prstGeom>
          <a:noFill/>
          <a:ln w="9525">
            <a:noFill/>
            <a:miter lim="800000"/>
            <a:headEnd/>
            <a:tailEnd/>
          </a:ln>
        </p:spPr>
      </p:pic>
      <p:sp>
        <p:nvSpPr>
          <p:cNvPr id="3" name="Tekstboks 2"/>
          <p:cNvSpPr txBox="1"/>
          <p:nvPr/>
        </p:nvSpPr>
        <p:spPr>
          <a:xfrm>
            <a:off x="467544" y="4221088"/>
            <a:ext cx="6192688" cy="1200329"/>
          </a:xfrm>
          <a:prstGeom prst="rect">
            <a:avLst/>
          </a:prstGeom>
          <a:noFill/>
        </p:spPr>
        <p:txBody>
          <a:bodyPr wrap="square" rtlCol="0">
            <a:spAutoFit/>
          </a:bodyPr>
          <a:lstStyle/>
          <a:p>
            <a:r>
              <a:rPr lang="da-DK" dirty="0" smtClean="0"/>
              <a:t>Hvad kunne gøres bedre?</a:t>
            </a:r>
          </a:p>
          <a:p>
            <a:r>
              <a:rPr lang="da-DK" dirty="0" smtClean="0"/>
              <a:t>- Hvordan hverdagen var på katedralskolen.</a:t>
            </a:r>
          </a:p>
          <a:p>
            <a:r>
              <a:rPr lang="da-DK" dirty="0" smtClean="0"/>
              <a:t>- Det kan være lidt svært at følge med i …</a:t>
            </a:r>
          </a:p>
          <a:p>
            <a:r>
              <a:rPr lang="da-DK" dirty="0"/>
              <a:t>-</a:t>
            </a:r>
          </a:p>
        </p:txBody>
      </p:sp>
      <p:pic>
        <p:nvPicPr>
          <p:cNvPr id="4" name="Billede 3" descr="Nyt billede.JPG"/>
          <p:cNvPicPr>
            <a:picLocks noChangeAspect="1"/>
          </p:cNvPicPr>
          <p:nvPr/>
        </p:nvPicPr>
        <p:blipFill>
          <a:blip r:embed="rId3" cstate="print"/>
          <a:stretch>
            <a:fillRect/>
          </a:stretch>
        </p:blipFill>
        <p:spPr>
          <a:xfrm>
            <a:off x="6300192" y="5662208"/>
            <a:ext cx="2376264" cy="744563"/>
          </a:xfrm>
          <a:prstGeom prst="rect">
            <a:avLst/>
          </a:prstGeom>
        </p:spPr>
      </p:pic>
      <p:sp>
        <p:nvSpPr>
          <p:cNvPr id="5" name="Tekstboks 4"/>
          <p:cNvSpPr txBox="1"/>
          <p:nvPr/>
        </p:nvSpPr>
        <p:spPr>
          <a:xfrm>
            <a:off x="4644008" y="3068960"/>
            <a:ext cx="864096" cy="461665"/>
          </a:xfrm>
          <a:prstGeom prst="rect">
            <a:avLst/>
          </a:prstGeom>
          <a:noFill/>
        </p:spPr>
        <p:txBody>
          <a:bodyPr wrap="square" rtlCol="0">
            <a:spAutoFit/>
          </a:bodyPr>
          <a:lstStyle/>
          <a:p>
            <a:r>
              <a:rPr lang="da-DK" sz="800" dirty="0" smtClean="0"/>
              <a:t>2014=80% meget brugbare og brugbare</a:t>
            </a:r>
            <a:endParaRPr lang="da-DK"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0_pageContentPlace_AnalysisItemRenderer_76395_ctl17" descr="http://www.uv-evaluering.dk/ChartAxd.axd?i=dcp_ce1ea722C.jpeg&amp;_guid_=bc4b6efd-55d8-4f86-a0a0-3dab97609c51"/>
          <p:cNvPicPr/>
          <p:nvPr/>
        </p:nvPicPr>
        <p:blipFill>
          <a:blip r:embed="rId2" cstate="print"/>
          <a:srcRect/>
          <a:stretch>
            <a:fillRect/>
          </a:stretch>
        </p:blipFill>
        <p:spPr bwMode="auto">
          <a:xfrm>
            <a:off x="467544" y="332656"/>
            <a:ext cx="5711825" cy="3811905"/>
          </a:xfrm>
          <a:prstGeom prst="rect">
            <a:avLst/>
          </a:prstGeom>
          <a:noFill/>
          <a:ln w="9525">
            <a:noFill/>
            <a:miter lim="800000"/>
            <a:headEnd/>
            <a:tailEnd/>
          </a:ln>
        </p:spPr>
      </p:pic>
      <p:sp>
        <p:nvSpPr>
          <p:cNvPr id="3" name="Tekstboks 2"/>
          <p:cNvSpPr txBox="1"/>
          <p:nvPr/>
        </p:nvSpPr>
        <p:spPr>
          <a:xfrm>
            <a:off x="467544" y="4221088"/>
            <a:ext cx="6192688" cy="1200329"/>
          </a:xfrm>
          <a:prstGeom prst="rect">
            <a:avLst/>
          </a:prstGeom>
          <a:noFill/>
        </p:spPr>
        <p:txBody>
          <a:bodyPr wrap="square" rtlCol="0">
            <a:spAutoFit/>
          </a:bodyPr>
          <a:lstStyle/>
          <a:p>
            <a:r>
              <a:rPr lang="da-DK" dirty="0" smtClean="0"/>
              <a:t>Hvad kunne gøres bedre?</a:t>
            </a:r>
          </a:p>
          <a:p>
            <a:r>
              <a:rPr lang="da-DK" dirty="0" smtClean="0"/>
              <a:t>- Synes måske godt man kunne fortælle mere dybt om det faglige i fagene</a:t>
            </a:r>
          </a:p>
          <a:p>
            <a:r>
              <a:rPr lang="da-DK" dirty="0"/>
              <a:t>-</a:t>
            </a:r>
          </a:p>
        </p:txBody>
      </p:sp>
      <p:pic>
        <p:nvPicPr>
          <p:cNvPr id="4" name="Billede 3" descr="Nyt billede.JPG"/>
          <p:cNvPicPr>
            <a:picLocks noChangeAspect="1"/>
          </p:cNvPicPr>
          <p:nvPr/>
        </p:nvPicPr>
        <p:blipFill>
          <a:blip r:embed="rId3" cstate="print"/>
          <a:stretch>
            <a:fillRect/>
          </a:stretch>
        </p:blipFill>
        <p:spPr>
          <a:xfrm>
            <a:off x="6300192" y="5662208"/>
            <a:ext cx="2376264" cy="744563"/>
          </a:xfrm>
          <a:prstGeom prst="rect">
            <a:avLst/>
          </a:prstGeom>
        </p:spPr>
      </p:pic>
      <p:sp>
        <p:nvSpPr>
          <p:cNvPr id="5" name="Tekstboks 4"/>
          <p:cNvSpPr txBox="1"/>
          <p:nvPr/>
        </p:nvSpPr>
        <p:spPr>
          <a:xfrm>
            <a:off x="4644008" y="3068960"/>
            <a:ext cx="864096" cy="461665"/>
          </a:xfrm>
          <a:prstGeom prst="rect">
            <a:avLst/>
          </a:prstGeom>
          <a:noFill/>
        </p:spPr>
        <p:txBody>
          <a:bodyPr wrap="square" rtlCol="0">
            <a:spAutoFit/>
          </a:bodyPr>
          <a:lstStyle/>
          <a:p>
            <a:r>
              <a:rPr lang="da-DK" sz="800" dirty="0" smtClean="0"/>
              <a:t>2014=74% meget brugbare og brugbare</a:t>
            </a:r>
            <a:endParaRPr lang="da-DK" sz="800" dirty="0"/>
          </a:p>
        </p:txBody>
      </p:sp>
    </p:spTree>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2894</TotalTime>
  <Words>1158</Words>
  <Application>Microsoft Office PowerPoint</Application>
  <PresentationFormat>Skærmshow (4:3)</PresentationFormat>
  <Paragraphs>73</Paragraphs>
  <Slides>18</Slides>
  <Notes>0</Notes>
  <HiddenSlides>0</HiddenSlides>
  <MMClips>0</MMClips>
  <ScaleCrop>false</ScaleCrop>
  <HeadingPairs>
    <vt:vector size="4" baseType="variant">
      <vt:variant>
        <vt:lpstr>Tema</vt:lpstr>
      </vt:variant>
      <vt:variant>
        <vt:i4>1</vt:i4>
      </vt:variant>
      <vt:variant>
        <vt:lpstr>Diastitler</vt:lpstr>
      </vt:variant>
      <vt:variant>
        <vt:i4>18</vt:i4>
      </vt:variant>
    </vt:vector>
  </HeadingPairs>
  <TitlesOfParts>
    <vt:vector size="19" baseType="lpstr">
      <vt:lpstr>Kontortema</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Dias nummer 14</vt:lpstr>
      <vt:lpstr>Dias nummer 15</vt:lpstr>
      <vt:lpstr>Dias nummer 16</vt:lpstr>
      <vt:lpstr>Dias nummer 17</vt:lpstr>
      <vt:lpstr>Dias nummer 18</vt:lpstr>
    </vt:vector>
  </TitlesOfParts>
  <Company>Guldborgsund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Thomas Steen Nielsen</dc:creator>
  <cp:lastModifiedBy>Thomas Steen Nielsen</cp:lastModifiedBy>
  <cp:revision>30</cp:revision>
  <dcterms:created xsi:type="dcterms:W3CDTF">2015-04-25T09:29:12Z</dcterms:created>
  <dcterms:modified xsi:type="dcterms:W3CDTF">2016-02-01T07:34:20Z</dcterms:modified>
</cp:coreProperties>
</file>